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Semi Bold"/>
      <p:regular r:id="rId17"/>
    </p:embeddedFont>
    <p:embeddedFont>
      <p:font typeface="DM Sans Semi Bold"/>
      <p:regular r:id="rId18"/>
    </p:embeddedFont>
    <p:embeddedFont>
      <p:font typeface="DM Sans Semi Bold"/>
      <p:regular r:id="rId19"/>
    </p:embeddedFont>
    <p:embeddedFont>
      <p:font typeface="DM Sans Semi Bold"/>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sv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svg"/><Relationship Id="rId16" Type="http://schemas.openxmlformats.org/officeDocument/2006/relationships/slideLayout" Target="../slideLayouts/slideLayout3.xml"/><Relationship Id="rId1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75460"/>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Flower Species Classification using Transfer Learning</a:t>
            </a:r>
            <a:endParaRPr lang="en-US" sz="3900" dirty="0"/>
          </a:p>
        </p:txBody>
      </p:sp>
      <p:sp>
        <p:nvSpPr>
          <p:cNvPr id="4" name="Text 1"/>
          <p:cNvSpPr/>
          <p:nvPr/>
        </p:nvSpPr>
        <p:spPr>
          <a:xfrm>
            <a:off x="6280190" y="3313271"/>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This project demonstrates the power of transfer learning for efficient image classification. We leverage InceptionV3, a sophisticated convolutional neural network pre-trained on ImageNet, to accurately classify flower images into five distinct categories. By building upon existing learned features rather than training from scratch, we achieve high accuracy with limited computational resources and training time—a practical approach for real-world applications where data and compute are constrained.</a:t>
            </a:r>
            <a:endParaRPr lang="en-US" sz="1550" dirty="0"/>
          </a:p>
        </p:txBody>
      </p:sp>
      <p:sp>
        <p:nvSpPr>
          <p:cNvPr id="5" name="Text 2"/>
          <p:cNvSpPr/>
          <p:nvPr/>
        </p:nvSpPr>
        <p:spPr>
          <a:xfrm>
            <a:off x="6280190" y="5833705"/>
            <a:ext cx="2999184" cy="620316"/>
          </a:xfrm>
          <a:prstGeom prst="rect">
            <a:avLst/>
          </a:prstGeom>
          <a:noFill/>
          <a:ln/>
        </p:spPr>
        <p:txBody>
          <a:bodyPr wrap="square" lIns="0" tIns="0" rIns="0" bIns="0" rtlCol="0" anchor="t"/>
          <a:lstStyle/>
          <a:p>
            <a:pPr algn="l" indent="0" marL="0">
              <a:lnSpc>
                <a:spcPts val="2400"/>
              </a:lnSpc>
              <a:buNone/>
            </a:pPr>
            <a:r>
              <a:rPr lang="en-US" sz="1950" dirty="0">
                <a:solidFill>
                  <a:srgbClr val="9C5461"/>
                </a:solidFill>
                <a:latin typeface="DM Sans Semi Bold" pitchFamily="34" charset="0"/>
                <a:ea typeface="DM Sans Semi Bold" pitchFamily="34" charset="-122"/>
                <a:cs typeface="DM Sans Semi Bold" pitchFamily="34" charset="-120"/>
              </a:rPr>
              <a:t>Arnav Gupta</a:t>
            </a:r>
            <a:pPr algn="l" indent="0" marL="0">
              <a:lnSpc>
                <a:spcPts val="2400"/>
              </a:lnSpc>
              <a:buNone/>
            </a:pPr>
            <a:r>
              <a:rPr lang="en-US" sz="1950" dirty="0">
                <a:solidFill>
                  <a:srgbClr val="9C5461"/>
                </a:solidFill>
                <a:latin typeface="DM Sans Semi Bold" pitchFamily="34" charset="0"/>
                <a:ea typeface="DM Sans Semi Bold" pitchFamily="34" charset="-122"/>
                <a:cs typeface="DM Sans Semi Bold" pitchFamily="34" charset="-120"/>
              </a:rPr>
              <a:t>Spandan Basu Chaudhuri</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54236"/>
            <a:ext cx="6321981" cy="527090"/>
          </a:xfrm>
          <a:prstGeom prst="rect">
            <a:avLst/>
          </a:prstGeom>
          <a:noFill/>
          <a:ln/>
        </p:spPr>
        <p:txBody>
          <a:bodyPr wrap="none" lIns="0" tIns="0" rIns="0" bIns="0" rtlCol="0" anchor="t"/>
          <a:lstStyle/>
          <a:p>
            <a:pPr algn="l" indent="0" marL="0">
              <a:lnSpc>
                <a:spcPts val="4150"/>
              </a:lnSpc>
              <a:buNone/>
            </a:pPr>
            <a:r>
              <a:rPr lang="en-US" sz="3300" dirty="0">
                <a:solidFill>
                  <a:srgbClr val="9C5461"/>
                </a:solidFill>
                <a:latin typeface="DM Sans Semi Bold" pitchFamily="34" charset="0"/>
                <a:ea typeface="DM Sans Semi Bold" pitchFamily="34" charset="-122"/>
                <a:cs typeface="DM Sans Semi Bold" pitchFamily="34" charset="-120"/>
              </a:rPr>
              <a:t>Conclusion &amp; Future Directions</a:t>
            </a:r>
            <a:endParaRPr lang="en-US" sz="3300" dirty="0"/>
          </a:p>
        </p:txBody>
      </p:sp>
      <p:sp>
        <p:nvSpPr>
          <p:cNvPr id="3" name="Text 1"/>
          <p:cNvSpPr/>
          <p:nvPr/>
        </p:nvSpPr>
        <p:spPr>
          <a:xfrm>
            <a:off x="793790" y="1418630"/>
            <a:ext cx="13042821" cy="1011912"/>
          </a:xfrm>
          <a:prstGeom prst="rect">
            <a:avLst/>
          </a:prstGeom>
          <a:noFill/>
          <a:ln/>
        </p:spPr>
        <p:txBody>
          <a:bodyPr wrap="square" lIns="0" tIns="0" rIns="0" bIns="0" rtlCol="0" anchor="t"/>
          <a:lstStyle/>
          <a:p>
            <a:pPr algn="l" indent="0" marL="0">
              <a:lnSpc>
                <a:spcPts val="2650"/>
              </a:lnSpc>
              <a:buNone/>
            </a:pPr>
            <a:r>
              <a:rPr lang="en-US" sz="1650" dirty="0">
                <a:solidFill>
                  <a:srgbClr val="4A4A4A"/>
                </a:solidFill>
                <a:latin typeface="DM Sans" pitchFamily="34" charset="0"/>
                <a:ea typeface="DM Sans" pitchFamily="34" charset="-122"/>
                <a:cs typeface="DM Sans" pitchFamily="34" charset="-120"/>
              </a:rPr>
              <a:t>We have successfully developed a </a:t>
            </a:r>
            <a:pPr algn="l" indent="0" marL="0">
              <a:lnSpc>
                <a:spcPts val="2650"/>
              </a:lnSpc>
              <a:buNone/>
            </a:pPr>
            <a:r>
              <a:rPr lang="en-US" sz="1650" b="1" dirty="0">
                <a:solidFill>
                  <a:srgbClr val="FF2E45"/>
                </a:solidFill>
                <a:latin typeface="DM Sans" pitchFamily="34" charset="0"/>
                <a:ea typeface="DM Sans" pitchFamily="34" charset="-122"/>
                <a:cs typeface="DM Sans" pitchFamily="34" charset="-120"/>
              </a:rPr>
              <a:t>high-performance flower classification system</a:t>
            </a:r>
            <a:pPr algn="l" indent="0" marL="0">
              <a:lnSpc>
                <a:spcPts val="2650"/>
              </a:lnSpc>
              <a:buNone/>
            </a:pPr>
            <a:r>
              <a:rPr lang="en-US" sz="1650" dirty="0">
                <a:solidFill>
                  <a:srgbClr val="4A4A4A"/>
                </a:solidFill>
                <a:latin typeface="DM Sans" pitchFamily="34" charset="0"/>
                <a:ea typeface="DM Sans" pitchFamily="34" charset="-122"/>
                <a:cs typeface="DM Sans" pitchFamily="34" charset="-120"/>
              </a:rPr>
              <a:t> leveraging transfer learning with InceptionV3. By building upon pre-trained ImageNet features, our model achieves excellent generalization with minimal training resources—demonstrating the practical power of transfer learning for specialized computer vision tasks.</a:t>
            </a:r>
            <a:endParaRPr lang="en-US" sz="1650" dirty="0"/>
          </a:p>
        </p:txBody>
      </p:sp>
      <p:sp>
        <p:nvSpPr>
          <p:cNvPr id="4" name="Shape 2"/>
          <p:cNvSpPr/>
          <p:nvPr/>
        </p:nvSpPr>
        <p:spPr>
          <a:xfrm>
            <a:off x="793790" y="2704651"/>
            <a:ext cx="13042821" cy="28694"/>
          </a:xfrm>
          <a:prstGeom prst="rect">
            <a:avLst/>
          </a:prstGeom>
          <a:solidFill>
            <a:srgbClr val="4A4A4A">
              <a:alpha val="50000"/>
            </a:srgbClr>
          </a:solidFill>
          <a:ln/>
        </p:spPr>
      </p:sp>
      <p:sp>
        <p:nvSpPr>
          <p:cNvPr id="5" name="Text 3"/>
          <p:cNvSpPr/>
          <p:nvPr/>
        </p:nvSpPr>
        <p:spPr>
          <a:xfrm>
            <a:off x="793790" y="2986326"/>
            <a:ext cx="2964180" cy="316230"/>
          </a:xfrm>
          <a:prstGeom prst="rect">
            <a:avLst/>
          </a:prstGeom>
          <a:noFill/>
          <a:ln/>
        </p:spPr>
        <p:txBody>
          <a:bodyPr wrap="none" lIns="0" tIns="0" rIns="0" bIns="0" rtlCol="0" anchor="t"/>
          <a:lstStyle/>
          <a:p>
            <a:pPr algn="l" indent="0" marL="0">
              <a:lnSpc>
                <a:spcPts val="2450"/>
              </a:lnSpc>
              <a:buNone/>
            </a:pPr>
            <a:r>
              <a:rPr lang="en-US" sz="1950" dirty="0">
                <a:solidFill>
                  <a:srgbClr val="9C5461"/>
                </a:solidFill>
                <a:latin typeface="DM Sans Semi Bold" pitchFamily="34" charset="0"/>
                <a:ea typeface="DM Sans Semi Bold" pitchFamily="34" charset="-122"/>
                <a:cs typeface="DM Sans Semi Bold" pitchFamily="34" charset="-120"/>
              </a:rPr>
              <a:t>Real-World Applications</a:t>
            </a:r>
            <a:endParaRPr lang="en-US" sz="1950" dirty="0"/>
          </a:p>
        </p:txBody>
      </p:sp>
      <p:sp>
        <p:nvSpPr>
          <p:cNvPr id="6" name="Shape 4"/>
          <p:cNvSpPr/>
          <p:nvPr/>
        </p:nvSpPr>
        <p:spPr>
          <a:xfrm>
            <a:off x="793790" y="3555563"/>
            <a:ext cx="13042821" cy="1256943"/>
          </a:xfrm>
          <a:prstGeom prst="roundRect">
            <a:avLst>
              <a:gd name="adj" fmla="val 12080"/>
            </a:avLst>
          </a:prstGeom>
          <a:solidFill>
            <a:srgbClr val="FFCCD1"/>
          </a:solidFill>
          <a:ln w="7620">
            <a:solidFill>
              <a:srgbClr val="E5B2B7"/>
            </a:solidFill>
            <a:prstDash val="solid"/>
          </a:ln>
          <a:effectLst>
            <a:outerShdw sx="100000" sy="100000" kx="0" ky="0" algn="bl" rotWithShape="0" blurRad="0" dist="15240" dir="2700000">
              <a:srgbClr val="e5b2b7">
                <a:alpha val="100000"/>
              </a:srgbClr>
            </a:outerShdw>
          </a:effectLst>
        </p:spPr>
      </p:sp>
      <p:sp>
        <p:nvSpPr>
          <p:cNvPr id="7" name="Shape 5"/>
          <p:cNvSpPr/>
          <p:nvPr/>
        </p:nvSpPr>
        <p:spPr>
          <a:xfrm>
            <a:off x="801410" y="3563183"/>
            <a:ext cx="4342448" cy="1241703"/>
          </a:xfrm>
          <a:prstGeom prst="roundRect">
            <a:avLst>
              <a:gd name="adj" fmla="val 12228"/>
            </a:avLst>
          </a:prstGeom>
          <a:solidFill>
            <a:srgbClr val="FFCCD1"/>
          </a:solidFill>
          <a:ln/>
        </p:spPr>
      </p:sp>
      <p:sp>
        <p:nvSpPr>
          <p:cNvPr id="8" name="Text 6"/>
          <p:cNvSpPr/>
          <p:nvPr/>
        </p:nvSpPr>
        <p:spPr>
          <a:xfrm>
            <a:off x="1791653" y="3731776"/>
            <a:ext cx="2108716" cy="263485"/>
          </a:xfrm>
          <a:prstGeom prst="rect">
            <a:avLst/>
          </a:prstGeom>
          <a:noFill/>
          <a:ln/>
        </p:spPr>
        <p:txBody>
          <a:bodyPr wrap="none" lIns="0" tIns="0" rIns="0" bIns="0" rtlCol="0" anchor="t"/>
          <a:lstStyle/>
          <a:p>
            <a:pPr algn="ctr"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Botanical Research</a:t>
            </a:r>
            <a:endParaRPr lang="en-US" sz="1650" dirty="0"/>
          </a:p>
        </p:txBody>
      </p:sp>
      <p:sp>
        <p:nvSpPr>
          <p:cNvPr id="9" name="Text 7"/>
          <p:cNvSpPr/>
          <p:nvPr/>
        </p:nvSpPr>
        <p:spPr>
          <a:xfrm>
            <a:off x="970002" y="4096464"/>
            <a:ext cx="3752136" cy="539829"/>
          </a:xfrm>
          <a:prstGeom prst="rect">
            <a:avLst/>
          </a:prstGeom>
          <a:noFill/>
          <a:ln/>
        </p:spPr>
        <p:txBody>
          <a:bodyPr wrap="square" lIns="0" tIns="0" rIns="0" bIns="0" rtlCol="0" anchor="t"/>
          <a:lstStyle/>
          <a:p>
            <a:pPr algn="ctr" indent="0" marL="0">
              <a:lnSpc>
                <a:spcPts val="2100"/>
              </a:lnSpc>
              <a:buNone/>
            </a:pPr>
            <a:r>
              <a:rPr lang="en-US" sz="1300" dirty="0">
                <a:solidFill>
                  <a:srgbClr val="4A4A4A"/>
                </a:solidFill>
                <a:latin typeface="DM Sans" pitchFamily="34" charset="0"/>
                <a:ea typeface="DM Sans" pitchFamily="34" charset="-122"/>
                <a:cs typeface="DM Sans" pitchFamily="34" charset="-120"/>
              </a:rPr>
              <a:t>Automated species identification for ecological surveys and biodiversity studies</a:t>
            </a:r>
            <a:endParaRPr lang="en-US" sz="1300" dirty="0"/>
          </a:p>
        </p:txBody>
      </p:sp>
      <p:sp>
        <p:nvSpPr>
          <p:cNvPr id="10" name="Shape 8"/>
          <p:cNvSpPr/>
          <p:nvPr/>
        </p:nvSpPr>
        <p:spPr>
          <a:xfrm>
            <a:off x="5143857" y="3563183"/>
            <a:ext cx="4342567" cy="1241703"/>
          </a:xfrm>
          <a:prstGeom prst="rect">
            <a:avLst/>
          </a:prstGeom>
          <a:solidFill>
            <a:srgbClr val="FFCCD1"/>
          </a:solidFill>
          <a:ln/>
        </p:spPr>
      </p:sp>
      <p:sp>
        <p:nvSpPr>
          <p:cNvPr id="11" name="Shape 9"/>
          <p:cNvSpPr/>
          <p:nvPr/>
        </p:nvSpPr>
        <p:spPr>
          <a:xfrm>
            <a:off x="5143857" y="3563183"/>
            <a:ext cx="22860" cy="1241703"/>
          </a:xfrm>
          <a:prstGeom prst="roundRect">
            <a:avLst>
              <a:gd name="adj" fmla="val 664188"/>
            </a:avLst>
          </a:prstGeom>
          <a:solidFill>
            <a:srgbClr val="E5B2B7"/>
          </a:solidFill>
          <a:ln/>
        </p:spPr>
      </p:sp>
      <p:sp>
        <p:nvSpPr>
          <p:cNvPr id="12" name="Text 10"/>
          <p:cNvSpPr/>
          <p:nvPr/>
        </p:nvSpPr>
        <p:spPr>
          <a:xfrm>
            <a:off x="6260783" y="3731776"/>
            <a:ext cx="2108716" cy="263485"/>
          </a:xfrm>
          <a:prstGeom prst="rect">
            <a:avLst/>
          </a:prstGeom>
          <a:noFill/>
          <a:ln/>
        </p:spPr>
        <p:txBody>
          <a:bodyPr wrap="none" lIns="0" tIns="0" rIns="0" bIns="0" rtlCol="0" anchor="t"/>
          <a:lstStyle/>
          <a:p>
            <a:pPr algn="ctr"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Educational Tools</a:t>
            </a:r>
            <a:endParaRPr lang="en-US" sz="1650" dirty="0"/>
          </a:p>
        </p:txBody>
      </p:sp>
      <p:sp>
        <p:nvSpPr>
          <p:cNvPr id="13" name="Text 11"/>
          <p:cNvSpPr/>
          <p:nvPr/>
        </p:nvSpPr>
        <p:spPr>
          <a:xfrm>
            <a:off x="5565577" y="4096464"/>
            <a:ext cx="3499128" cy="539829"/>
          </a:xfrm>
          <a:prstGeom prst="rect">
            <a:avLst/>
          </a:prstGeom>
          <a:noFill/>
          <a:ln/>
        </p:spPr>
        <p:txBody>
          <a:bodyPr wrap="square" lIns="0" tIns="0" rIns="0" bIns="0" rtlCol="0" anchor="t"/>
          <a:lstStyle/>
          <a:p>
            <a:pPr algn="ctr" indent="0" marL="0">
              <a:lnSpc>
                <a:spcPts val="2100"/>
              </a:lnSpc>
              <a:buNone/>
            </a:pPr>
            <a:r>
              <a:rPr lang="en-US" sz="1300" dirty="0">
                <a:solidFill>
                  <a:srgbClr val="4A4A4A"/>
                </a:solidFill>
                <a:latin typeface="DM Sans" pitchFamily="34" charset="0"/>
                <a:ea typeface="DM Sans" pitchFamily="34" charset="-122"/>
                <a:cs typeface="DM Sans" pitchFamily="34" charset="-120"/>
              </a:rPr>
              <a:t>Interactive learning platforms for botany students and nature enthusiasts</a:t>
            </a:r>
            <a:endParaRPr lang="en-US" sz="1300" dirty="0"/>
          </a:p>
        </p:txBody>
      </p:sp>
      <p:sp>
        <p:nvSpPr>
          <p:cNvPr id="14" name="Shape 12"/>
          <p:cNvSpPr/>
          <p:nvPr/>
        </p:nvSpPr>
        <p:spPr>
          <a:xfrm>
            <a:off x="4932998" y="3973116"/>
            <a:ext cx="421719" cy="421719"/>
          </a:xfrm>
          <a:prstGeom prst="roundRect">
            <a:avLst>
              <a:gd name="adj" fmla="val 36003"/>
            </a:avLst>
          </a:prstGeom>
          <a:solidFill>
            <a:srgbClr val="FFFFFF"/>
          </a:solidFill>
          <a:ln w="22860">
            <a:solidFill>
              <a:srgbClr val="E5B2B7"/>
            </a:solidFill>
            <a:prstDash val="solid"/>
          </a:ln>
          <a:effectLst>
            <a:outerShdw sx="100000" sy="100000" kx="0" ky="0" algn="bl" rotWithShape="0" blurRad="0" dist="15240" dir="2700000">
              <a:srgbClr val="e5b2b7">
                <a:alpha val="100000"/>
              </a:srgbClr>
            </a:outerShdw>
          </a:effectLst>
        </p:spPr>
      </p:sp>
      <p:pic>
        <p:nvPicPr>
          <p:cNvPr id="15" name="Image 0" descr="preencoded.png">    </p:cNvPr>
          <p:cNvPicPr>
            <a:picLocks noChangeAspect="1"/>
          </p:cNvPicPr>
          <p:nvPr/>
        </p:nvPicPr>
        <p:blipFill>
          <a:blip r:embed="rId1"/>
          <a:stretch>
            <a:fillRect/>
          </a:stretch>
        </p:blipFill>
        <p:spPr>
          <a:xfrm>
            <a:off x="5038368" y="4078486"/>
            <a:ext cx="210860" cy="210860"/>
          </a:xfrm>
          <a:prstGeom prst="rect">
            <a:avLst/>
          </a:prstGeom>
        </p:spPr>
      </p:pic>
      <p:sp>
        <p:nvSpPr>
          <p:cNvPr id="16" name="Shape 13"/>
          <p:cNvSpPr/>
          <p:nvPr/>
        </p:nvSpPr>
        <p:spPr>
          <a:xfrm>
            <a:off x="9486424" y="3563183"/>
            <a:ext cx="4342567" cy="1241703"/>
          </a:xfrm>
          <a:prstGeom prst="rect">
            <a:avLst/>
          </a:prstGeom>
          <a:solidFill>
            <a:srgbClr val="FFCCD1"/>
          </a:solidFill>
          <a:ln/>
        </p:spPr>
      </p:sp>
      <p:sp>
        <p:nvSpPr>
          <p:cNvPr id="17" name="Shape 14"/>
          <p:cNvSpPr/>
          <p:nvPr/>
        </p:nvSpPr>
        <p:spPr>
          <a:xfrm>
            <a:off x="9486424" y="3563183"/>
            <a:ext cx="22860" cy="1241703"/>
          </a:xfrm>
          <a:prstGeom prst="roundRect">
            <a:avLst>
              <a:gd name="adj" fmla="val 664188"/>
            </a:avLst>
          </a:prstGeom>
          <a:solidFill>
            <a:srgbClr val="E5B2B7"/>
          </a:solidFill>
          <a:ln/>
        </p:spPr>
      </p:sp>
      <p:sp>
        <p:nvSpPr>
          <p:cNvPr id="18" name="Text 15"/>
          <p:cNvSpPr/>
          <p:nvPr/>
        </p:nvSpPr>
        <p:spPr>
          <a:xfrm>
            <a:off x="10729913" y="3731776"/>
            <a:ext cx="2108716" cy="263485"/>
          </a:xfrm>
          <a:prstGeom prst="rect">
            <a:avLst/>
          </a:prstGeom>
          <a:noFill/>
          <a:ln/>
        </p:spPr>
        <p:txBody>
          <a:bodyPr wrap="none" lIns="0" tIns="0" rIns="0" bIns="0" rtlCol="0" anchor="t"/>
          <a:lstStyle/>
          <a:p>
            <a:pPr algn="ctr"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Mobile Apps</a:t>
            </a:r>
            <a:endParaRPr lang="en-US" sz="1650" dirty="0"/>
          </a:p>
        </p:txBody>
      </p:sp>
      <p:sp>
        <p:nvSpPr>
          <p:cNvPr id="19" name="Text 16"/>
          <p:cNvSpPr/>
          <p:nvPr/>
        </p:nvSpPr>
        <p:spPr>
          <a:xfrm>
            <a:off x="9908143" y="4096464"/>
            <a:ext cx="3752255" cy="539829"/>
          </a:xfrm>
          <a:prstGeom prst="rect">
            <a:avLst/>
          </a:prstGeom>
          <a:noFill/>
          <a:ln/>
        </p:spPr>
        <p:txBody>
          <a:bodyPr wrap="square" lIns="0" tIns="0" rIns="0" bIns="0" rtlCol="0" anchor="t"/>
          <a:lstStyle/>
          <a:p>
            <a:pPr algn="ctr" indent="0" marL="0">
              <a:lnSpc>
                <a:spcPts val="2100"/>
              </a:lnSpc>
              <a:buNone/>
            </a:pPr>
            <a:r>
              <a:rPr lang="en-US" sz="1300" dirty="0">
                <a:solidFill>
                  <a:srgbClr val="4A4A4A"/>
                </a:solidFill>
                <a:latin typeface="DM Sans" pitchFamily="34" charset="0"/>
                <a:ea typeface="DM Sans" pitchFamily="34" charset="-122"/>
                <a:cs typeface="DM Sans" pitchFamily="34" charset="-120"/>
              </a:rPr>
              <a:t>Consumer-facing plant recognition apps for gardeners and hikers</a:t>
            </a:r>
            <a:endParaRPr lang="en-US" sz="1300" dirty="0"/>
          </a:p>
        </p:txBody>
      </p:sp>
      <p:sp>
        <p:nvSpPr>
          <p:cNvPr id="20" name="Shape 17"/>
          <p:cNvSpPr/>
          <p:nvPr/>
        </p:nvSpPr>
        <p:spPr>
          <a:xfrm>
            <a:off x="9275564" y="3973116"/>
            <a:ext cx="421719" cy="421719"/>
          </a:xfrm>
          <a:prstGeom prst="roundRect">
            <a:avLst>
              <a:gd name="adj" fmla="val 36003"/>
            </a:avLst>
          </a:prstGeom>
          <a:solidFill>
            <a:srgbClr val="FFFFFF"/>
          </a:solidFill>
          <a:ln w="22860">
            <a:solidFill>
              <a:srgbClr val="E5B2B7"/>
            </a:solidFill>
            <a:prstDash val="solid"/>
          </a:ln>
          <a:effectLst>
            <a:outerShdw sx="100000" sy="100000" kx="0" ky="0" algn="bl" rotWithShape="0" blurRad="0" dist="15240" dir="2700000">
              <a:srgbClr val="e5b2b7">
                <a:alpha val="100000"/>
              </a:srgbClr>
            </a:outerShdw>
          </a:effectLst>
        </p:spPr>
      </p:sp>
      <p:pic>
        <p:nvPicPr>
          <p:cNvPr id="21" name="Image 1" descr="preencoded.png">    </p:cNvPr>
          <p:cNvPicPr>
            <a:picLocks noChangeAspect="1"/>
          </p:cNvPicPr>
          <p:nvPr/>
        </p:nvPicPr>
        <p:blipFill>
          <a:blip r:embed="rId2"/>
          <a:stretch>
            <a:fillRect/>
          </a:stretch>
        </p:blipFill>
        <p:spPr>
          <a:xfrm>
            <a:off x="9380934" y="4078486"/>
            <a:ext cx="210860" cy="210860"/>
          </a:xfrm>
          <a:prstGeom prst="rect">
            <a:avLst/>
          </a:prstGeom>
        </p:spPr>
      </p:pic>
      <p:sp>
        <p:nvSpPr>
          <p:cNvPr id="22" name="Text 18"/>
          <p:cNvSpPr/>
          <p:nvPr/>
        </p:nvSpPr>
        <p:spPr>
          <a:xfrm>
            <a:off x="793790" y="5065514"/>
            <a:ext cx="4326731" cy="316230"/>
          </a:xfrm>
          <a:prstGeom prst="rect">
            <a:avLst/>
          </a:prstGeom>
          <a:noFill/>
          <a:ln/>
        </p:spPr>
        <p:txBody>
          <a:bodyPr wrap="none" lIns="0" tIns="0" rIns="0" bIns="0" rtlCol="0" anchor="t"/>
          <a:lstStyle/>
          <a:p>
            <a:pPr algn="l" indent="0" marL="0">
              <a:lnSpc>
                <a:spcPts val="2450"/>
              </a:lnSpc>
              <a:buNone/>
            </a:pPr>
            <a:r>
              <a:rPr lang="en-US" sz="1950" dirty="0">
                <a:solidFill>
                  <a:srgbClr val="9C5461"/>
                </a:solidFill>
                <a:latin typeface="DM Sans Semi Bold" pitchFamily="34" charset="0"/>
                <a:ea typeface="DM Sans Semi Bold" pitchFamily="34" charset="-122"/>
                <a:cs typeface="DM Sans Semi Bold" pitchFamily="34" charset="-120"/>
              </a:rPr>
              <a:t>Future Enhancement Opportunities</a:t>
            </a:r>
            <a:endParaRPr lang="en-US" sz="1950" dirty="0"/>
          </a:p>
        </p:txBody>
      </p:sp>
      <p:sp>
        <p:nvSpPr>
          <p:cNvPr id="23" name="Shape 19"/>
          <p:cNvSpPr/>
          <p:nvPr/>
        </p:nvSpPr>
        <p:spPr>
          <a:xfrm>
            <a:off x="793790" y="5887760"/>
            <a:ext cx="4235172" cy="1787604"/>
          </a:xfrm>
          <a:prstGeom prst="roundRect">
            <a:avLst>
              <a:gd name="adj" fmla="val 6138"/>
            </a:avLst>
          </a:prstGeom>
          <a:solidFill>
            <a:srgbClr val="FFFFFF"/>
          </a:solidFill>
          <a:ln/>
          <a:effectLst>
            <a:outerShdw sx="100000" sy="100000" kx="0" ky="0" algn="bl" rotWithShape="0" blurRad="0" dist="15240" dir="2700000">
              <a:srgbClr val="e5b2b7">
                <a:alpha val="100000"/>
              </a:srgbClr>
            </a:outerShdw>
          </a:effectLst>
        </p:spPr>
      </p:sp>
      <p:pic>
        <p:nvPicPr>
          <p:cNvPr id="24" name="Image 2" descr="preencoded.png">    </p:cNvPr>
          <p:cNvPicPr>
            <a:picLocks noChangeAspect="1"/>
          </p:cNvPicPr>
          <p:nvPr/>
        </p:nvPicPr>
        <p:blipFill>
          <a:blip r:embed="rId3"/>
          <a:stretch>
            <a:fillRect/>
          </a:stretch>
        </p:blipFill>
        <p:spPr>
          <a:xfrm>
            <a:off x="793790" y="5864900"/>
            <a:ext cx="4235172" cy="91440"/>
          </a:xfrm>
          <a:prstGeom prst="rect">
            <a:avLst/>
          </a:prstGeom>
        </p:spPr>
      </p:pic>
      <p:pic>
        <p:nvPicPr>
          <p:cNvPr id="25" name="Image 3" descr="preencoded.png">    </p:cNvPr>
          <p:cNvPicPr>
            <a:picLocks noChangeAspect="1"/>
          </p:cNvPicPr>
          <p:nvPr/>
        </p:nvPicPr>
        <p:blipFill>
          <a:blip r:embed="rId4"/>
          <a:stretch>
            <a:fillRect/>
          </a:stretch>
        </p:blipFill>
        <p:spPr>
          <a:xfrm>
            <a:off x="2658308" y="5634752"/>
            <a:ext cx="506016" cy="506016"/>
          </a:xfrm>
          <a:prstGeom prst="rect">
            <a:avLst/>
          </a:prstGeom>
        </p:spPr>
      </p:pic>
      <p:sp>
        <p:nvSpPr>
          <p:cNvPr id="26" name="Text 20"/>
          <p:cNvSpPr/>
          <p:nvPr/>
        </p:nvSpPr>
        <p:spPr>
          <a:xfrm>
            <a:off x="2810113" y="5761196"/>
            <a:ext cx="202406" cy="253008"/>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DM Sans Semi Bold" pitchFamily="34" charset="0"/>
                <a:ea typeface="DM Sans Semi Bold" pitchFamily="34" charset="-122"/>
                <a:cs typeface="DM Sans Semi Bold" pitchFamily="34" charset="-120"/>
              </a:rPr>
              <a:t>1</a:t>
            </a:r>
            <a:endParaRPr lang="en-US" sz="1550" dirty="0"/>
          </a:p>
        </p:txBody>
      </p:sp>
      <p:sp>
        <p:nvSpPr>
          <p:cNvPr id="27" name="Text 21"/>
          <p:cNvSpPr/>
          <p:nvPr/>
        </p:nvSpPr>
        <p:spPr>
          <a:xfrm>
            <a:off x="985242" y="6309479"/>
            <a:ext cx="3028593" cy="263485"/>
          </a:xfrm>
          <a:prstGeom prst="rect">
            <a:avLst/>
          </a:prstGeom>
          <a:noFill/>
          <a:ln/>
        </p:spPr>
        <p:txBody>
          <a:bodyPr wrap="none" lIns="0" tIns="0" rIns="0" bIns="0" rtlCol="0" anchor="t"/>
          <a:lstStyle/>
          <a:p>
            <a:pPr algn="l"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Fine-Tune InceptionV3 Layers</a:t>
            </a:r>
            <a:endParaRPr lang="en-US" sz="1650" dirty="0"/>
          </a:p>
        </p:txBody>
      </p:sp>
      <p:sp>
        <p:nvSpPr>
          <p:cNvPr id="28" name="Text 22"/>
          <p:cNvSpPr/>
          <p:nvPr/>
        </p:nvSpPr>
        <p:spPr>
          <a:xfrm>
            <a:off x="985242" y="6674168"/>
            <a:ext cx="3852267" cy="539829"/>
          </a:xfrm>
          <a:prstGeom prst="rect">
            <a:avLst/>
          </a:prstGeom>
          <a:noFill/>
          <a:ln/>
        </p:spPr>
        <p:txBody>
          <a:bodyPr wrap="square" lIns="0" tIns="0" rIns="0" bIns="0" rtlCol="0" anchor="t"/>
          <a:lstStyle/>
          <a:p>
            <a:pPr algn="l" indent="0" marL="0">
              <a:lnSpc>
                <a:spcPts val="2100"/>
              </a:lnSpc>
              <a:buNone/>
            </a:pPr>
            <a:r>
              <a:rPr lang="en-US" sz="1300" dirty="0">
                <a:solidFill>
                  <a:srgbClr val="4A4A4A"/>
                </a:solidFill>
                <a:latin typeface="DM Sans" pitchFamily="34" charset="0"/>
                <a:ea typeface="DM Sans" pitchFamily="34" charset="-122"/>
                <a:cs typeface="DM Sans" pitchFamily="34" charset="-120"/>
              </a:rPr>
              <a:t>Unfreeze and train top convolutional layers for even better feature adaptation to flower imagery</a:t>
            </a:r>
            <a:endParaRPr lang="en-US" sz="1300" dirty="0"/>
          </a:p>
        </p:txBody>
      </p:sp>
      <p:sp>
        <p:nvSpPr>
          <p:cNvPr id="29" name="Shape 23"/>
          <p:cNvSpPr/>
          <p:nvPr/>
        </p:nvSpPr>
        <p:spPr>
          <a:xfrm>
            <a:off x="5197554" y="5887760"/>
            <a:ext cx="4235172" cy="1787604"/>
          </a:xfrm>
          <a:prstGeom prst="roundRect">
            <a:avLst>
              <a:gd name="adj" fmla="val 6138"/>
            </a:avLst>
          </a:prstGeom>
          <a:solidFill>
            <a:srgbClr val="FFFFFF"/>
          </a:solidFill>
          <a:ln/>
          <a:effectLst>
            <a:outerShdw sx="100000" sy="100000" kx="0" ky="0" algn="bl" rotWithShape="0" blurRad="0" dist="15240" dir="2700000">
              <a:srgbClr val="e5b2b7">
                <a:alpha val="100000"/>
              </a:srgbClr>
            </a:outerShdw>
          </a:effectLst>
        </p:spPr>
      </p:sp>
      <p:pic>
        <p:nvPicPr>
          <p:cNvPr id="30" name="Image 4" descr="preencoded.png">    </p:cNvPr>
          <p:cNvPicPr>
            <a:picLocks noChangeAspect="1"/>
          </p:cNvPicPr>
          <p:nvPr/>
        </p:nvPicPr>
        <p:blipFill>
          <a:blip r:embed="rId5"/>
          <a:stretch>
            <a:fillRect/>
          </a:stretch>
        </p:blipFill>
        <p:spPr>
          <a:xfrm>
            <a:off x="5197554" y="5864900"/>
            <a:ext cx="4235172" cy="91440"/>
          </a:xfrm>
          <a:prstGeom prst="rect">
            <a:avLst/>
          </a:prstGeom>
        </p:spPr>
      </p:pic>
      <p:pic>
        <p:nvPicPr>
          <p:cNvPr id="31" name="Image 5" descr="preencoded.png">    </p:cNvPr>
          <p:cNvPicPr>
            <a:picLocks noChangeAspect="1"/>
          </p:cNvPicPr>
          <p:nvPr/>
        </p:nvPicPr>
        <p:blipFill>
          <a:blip r:embed="rId6"/>
          <a:stretch>
            <a:fillRect/>
          </a:stretch>
        </p:blipFill>
        <p:spPr>
          <a:xfrm>
            <a:off x="7062073" y="5634752"/>
            <a:ext cx="506016" cy="506016"/>
          </a:xfrm>
          <a:prstGeom prst="rect">
            <a:avLst/>
          </a:prstGeom>
        </p:spPr>
      </p:pic>
      <p:sp>
        <p:nvSpPr>
          <p:cNvPr id="32" name="Text 24"/>
          <p:cNvSpPr/>
          <p:nvPr/>
        </p:nvSpPr>
        <p:spPr>
          <a:xfrm>
            <a:off x="7213878" y="5761196"/>
            <a:ext cx="202406" cy="253008"/>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DM Sans Semi Bold" pitchFamily="34" charset="0"/>
                <a:ea typeface="DM Sans Semi Bold" pitchFamily="34" charset="-122"/>
                <a:cs typeface="DM Sans Semi Bold" pitchFamily="34" charset="-120"/>
              </a:rPr>
              <a:t>2</a:t>
            </a:r>
            <a:endParaRPr lang="en-US" sz="1550" dirty="0"/>
          </a:p>
        </p:txBody>
      </p:sp>
      <p:sp>
        <p:nvSpPr>
          <p:cNvPr id="33" name="Text 25"/>
          <p:cNvSpPr/>
          <p:nvPr/>
        </p:nvSpPr>
        <p:spPr>
          <a:xfrm>
            <a:off x="5389007" y="6309479"/>
            <a:ext cx="2625447" cy="263485"/>
          </a:xfrm>
          <a:prstGeom prst="rect">
            <a:avLst/>
          </a:prstGeom>
          <a:noFill/>
          <a:ln/>
        </p:spPr>
        <p:txBody>
          <a:bodyPr wrap="none" lIns="0" tIns="0" rIns="0" bIns="0" rtlCol="0" anchor="t"/>
          <a:lstStyle/>
          <a:p>
            <a:pPr algn="l"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Expand Species Coverage</a:t>
            </a:r>
            <a:endParaRPr lang="en-US" sz="1650" dirty="0"/>
          </a:p>
        </p:txBody>
      </p:sp>
      <p:sp>
        <p:nvSpPr>
          <p:cNvPr id="34" name="Text 26"/>
          <p:cNvSpPr/>
          <p:nvPr/>
        </p:nvSpPr>
        <p:spPr>
          <a:xfrm>
            <a:off x="5389007" y="6674168"/>
            <a:ext cx="3852267" cy="809744"/>
          </a:xfrm>
          <a:prstGeom prst="rect">
            <a:avLst/>
          </a:prstGeom>
          <a:noFill/>
          <a:ln/>
        </p:spPr>
        <p:txBody>
          <a:bodyPr wrap="square" lIns="0" tIns="0" rIns="0" bIns="0" rtlCol="0" anchor="t"/>
          <a:lstStyle/>
          <a:p>
            <a:pPr algn="l" indent="0" marL="0">
              <a:lnSpc>
                <a:spcPts val="2100"/>
              </a:lnSpc>
              <a:buNone/>
            </a:pPr>
            <a:r>
              <a:rPr lang="en-US" sz="1300" dirty="0">
                <a:solidFill>
                  <a:srgbClr val="4A4A4A"/>
                </a:solidFill>
                <a:latin typeface="DM Sans" pitchFamily="34" charset="0"/>
                <a:ea typeface="DM Sans" pitchFamily="34" charset="-122"/>
                <a:cs typeface="DM Sans" pitchFamily="34" charset="-120"/>
              </a:rPr>
              <a:t>Incorporate additional flower varieties and related plant species for comprehensive botanical classification</a:t>
            </a:r>
            <a:endParaRPr lang="en-US" sz="1300" dirty="0"/>
          </a:p>
        </p:txBody>
      </p:sp>
      <p:sp>
        <p:nvSpPr>
          <p:cNvPr id="35" name="Shape 27"/>
          <p:cNvSpPr/>
          <p:nvPr/>
        </p:nvSpPr>
        <p:spPr>
          <a:xfrm>
            <a:off x="9601319" y="5887760"/>
            <a:ext cx="4235291" cy="1787604"/>
          </a:xfrm>
          <a:prstGeom prst="roundRect">
            <a:avLst>
              <a:gd name="adj" fmla="val 6138"/>
            </a:avLst>
          </a:prstGeom>
          <a:solidFill>
            <a:srgbClr val="FFFFFF"/>
          </a:solidFill>
          <a:ln/>
          <a:effectLst>
            <a:outerShdw sx="100000" sy="100000" kx="0" ky="0" algn="bl" rotWithShape="0" blurRad="0" dist="15240" dir="2700000">
              <a:srgbClr val="e5b2b7">
                <a:alpha val="100000"/>
              </a:srgbClr>
            </a:outerShdw>
          </a:effectLst>
        </p:spPr>
      </p:sp>
      <p:pic>
        <p:nvPicPr>
          <p:cNvPr id="36" name="Image 6" descr="preencoded.png">    </p:cNvPr>
          <p:cNvPicPr>
            <a:picLocks noChangeAspect="1"/>
          </p:cNvPicPr>
          <p:nvPr/>
        </p:nvPicPr>
        <p:blipFill>
          <a:blip r:embed="rId7"/>
          <a:stretch>
            <a:fillRect/>
          </a:stretch>
        </p:blipFill>
        <p:spPr>
          <a:xfrm>
            <a:off x="9601319" y="5864900"/>
            <a:ext cx="4235291" cy="91440"/>
          </a:xfrm>
          <a:prstGeom prst="rect">
            <a:avLst/>
          </a:prstGeom>
        </p:spPr>
      </p:pic>
      <p:pic>
        <p:nvPicPr>
          <p:cNvPr id="37" name="Image 7" descr="preencoded.png">    </p:cNvPr>
          <p:cNvPicPr>
            <a:picLocks noChangeAspect="1"/>
          </p:cNvPicPr>
          <p:nvPr/>
        </p:nvPicPr>
        <p:blipFill>
          <a:blip r:embed="rId8"/>
          <a:stretch>
            <a:fillRect/>
          </a:stretch>
        </p:blipFill>
        <p:spPr>
          <a:xfrm>
            <a:off x="11465957" y="5634752"/>
            <a:ext cx="506016" cy="506016"/>
          </a:xfrm>
          <a:prstGeom prst="rect">
            <a:avLst/>
          </a:prstGeom>
        </p:spPr>
      </p:pic>
      <p:sp>
        <p:nvSpPr>
          <p:cNvPr id="38" name="Text 28"/>
          <p:cNvSpPr/>
          <p:nvPr/>
        </p:nvSpPr>
        <p:spPr>
          <a:xfrm>
            <a:off x="11617762" y="5761196"/>
            <a:ext cx="202406" cy="253008"/>
          </a:xfrm>
          <a:prstGeom prst="rect">
            <a:avLst/>
          </a:prstGeom>
          <a:noFill/>
          <a:ln/>
        </p:spPr>
        <p:txBody>
          <a:bodyPr wrap="none" lIns="0" tIns="0" rIns="0" bIns="0" rtlCol="0" anchor="t"/>
          <a:lstStyle/>
          <a:p>
            <a:pPr algn="l" indent="0" marL="0">
              <a:lnSpc>
                <a:spcPts val="2550"/>
              </a:lnSpc>
              <a:buNone/>
            </a:pPr>
            <a:r>
              <a:rPr lang="en-US" sz="1550" dirty="0">
                <a:solidFill>
                  <a:srgbClr val="000000"/>
                </a:solidFill>
                <a:latin typeface="DM Sans Semi Bold" pitchFamily="34" charset="0"/>
                <a:ea typeface="DM Sans Semi Bold" pitchFamily="34" charset="-122"/>
                <a:cs typeface="DM Sans Semi Bold" pitchFamily="34" charset="-120"/>
              </a:rPr>
              <a:t>3</a:t>
            </a:r>
            <a:endParaRPr lang="en-US" sz="1550" dirty="0"/>
          </a:p>
        </p:txBody>
      </p:sp>
      <p:sp>
        <p:nvSpPr>
          <p:cNvPr id="39" name="Text 29"/>
          <p:cNvSpPr/>
          <p:nvPr/>
        </p:nvSpPr>
        <p:spPr>
          <a:xfrm>
            <a:off x="9792772" y="6309479"/>
            <a:ext cx="2414707" cy="263485"/>
          </a:xfrm>
          <a:prstGeom prst="rect">
            <a:avLst/>
          </a:prstGeom>
          <a:noFill/>
          <a:ln/>
        </p:spPr>
        <p:txBody>
          <a:bodyPr wrap="none" lIns="0" tIns="0" rIns="0" bIns="0" rtlCol="0" anchor="t"/>
          <a:lstStyle/>
          <a:p>
            <a:pPr algn="l" indent="0" marL="0">
              <a:lnSpc>
                <a:spcPts val="2050"/>
              </a:lnSpc>
              <a:buNone/>
            </a:pPr>
            <a:r>
              <a:rPr lang="en-US" sz="1650" dirty="0">
                <a:solidFill>
                  <a:srgbClr val="4A4A4A"/>
                </a:solidFill>
                <a:latin typeface="DM Sans Semi Bold" pitchFamily="34" charset="0"/>
                <a:ea typeface="DM Sans Semi Bold" pitchFamily="34" charset="-122"/>
                <a:cs typeface="DM Sans Semi Bold" pitchFamily="34" charset="-120"/>
              </a:rPr>
              <a:t>Production Deployment</a:t>
            </a:r>
            <a:endParaRPr lang="en-US" sz="1650" dirty="0"/>
          </a:p>
        </p:txBody>
      </p:sp>
      <p:sp>
        <p:nvSpPr>
          <p:cNvPr id="40" name="Text 30"/>
          <p:cNvSpPr/>
          <p:nvPr/>
        </p:nvSpPr>
        <p:spPr>
          <a:xfrm>
            <a:off x="9792772" y="6674168"/>
            <a:ext cx="3852386" cy="809744"/>
          </a:xfrm>
          <a:prstGeom prst="rect">
            <a:avLst/>
          </a:prstGeom>
          <a:noFill/>
          <a:ln/>
        </p:spPr>
        <p:txBody>
          <a:bodyPr wrap="square" lIns="0" tIns="0" rIns="0" bIns="0" rtlCol="0" anchor="t"/>
          <a:lstStyle/>
          <a:p>
            <a:pPr algn="l" indent="0" marL="0">
              <a:lnSpc>
                <a:spcPts val="2100"/>
              </a:lnSpc>
              <a:buNone/>
            </a:pPr>
            <a:r>
              <a:rPr lang="en-US" sz="1300" dirty="0">
                <a:solidFill>
                  <a:srgbClr val="4A4A4A"/>
                </a:solidFill>
                <a:latin typeface="DM Sans" pitchFamily="34" charset="0"/>
                <a:ea typeface="DM Sans" pitchFamily="34" charset="-122"/>
                <a:cs typeface="DM Sans" pitchFamily="34" charset="-120"/>
              </a:rPr>
              <a:t>Package model as a REST API or mobile application using TensorFlow Lite for edge device inference</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88896"/>
            <a:ext cx="9132451" cy="620078"/>
          </a:xfrm>
          <a:prstGeom prst="rect">
            <a:avLst/>
          </a:prstGeom>
          <a:noFill/>
          <a:ln/>
        </p:spPr>
        <p:txBody>
          <a:bodyPr wrap="none" lIns="0" tIns="0" rIns="0" bIns="0" rtlCol="0" anchor="t"/>
          <a:lstStyle/>
          <a:p>
            <a:pPr algn="l" indent="0" marL="0">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Dataset Overview: Five Flower Species</a:t>
            </a:r>
            <a:endParaRPr lang="en-US" sz="3900" dirty="0"/>
          </a:p>
        </p:txBody>
      </p:sp>
      <p:sp>
        <p:nvSpPr>
          <p:cNvPr id="3" name="Text 1"/>
          <p:cNvSpPr/>
          <p:nvPr/>
        </p:nvSpPr>
        <p:spPr>
          <a:xfrm>
            <a:off x="793790" y="1785223"/>
            <a:ext cx="3573899" cy="3492937"/>
          </a:xfrm>
          <a:prstGeom prst="rect">
            <a:avLst/>
          </a:prstGeom>
          <a:noFill/>
          <a:ln/>
        </p:spPr>
        <p:txBody>
          <a:bodyPr wrap="squar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Our dataset comprises high-quality flower images sourced from Kaggle's Flowers Dataset, encompassing five distinct species. Each category contains images captured under varied conditions—different angles, lighting scenarios, and backgrounds—which mirrors real-world photography and ensures our model learns robust, generalizable features rather than memorizing specific contexts.</a:t>
            </a:r>
            <a:endParaRPr lang="en-US" sz="1550" dirty="0"/>
          </a:p>
        </p:txBody>
      </p:sp>
      <p:sp>
        <p:nvSpPr>
          <p:cNvPr id="4" name="Text 2"/>
          <p:cNvSpPr/>
          <p:nvPr/>
        </p:nvSpPr>
        <p:spPr>
          <a:xfrm>
            <a:off x="793790" y="5456753"/>
            <a:ext cx="3573899" cy="1905238"/>
          </a:xfrm>
          <a:prstGeom prst="rect">
            <a:avLst/>
          </a:prstGeom>
          <a:noFill/>
          <a:ln/>
        </p:spPr>
        <p:txBody>
          <a:bodyPr wrap="squar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This diversity in image characteristics is crucial for building a classifier that performs reliably across different photography conditions, from professional botanical shots to casual smartphone captures.</a:t>
            </a:r>
            <a:endParaRPr lang="en-US" sz="1550" dirty="0"/>
          </a:p>
        </p:txBody>
      </p:sp>
      <p:sp>
        <p:nvSpPr>
          <p:cNvPr id="5" name="Shape 3"/>
          <p:cNvSpPr/>
          <p:nvPr/>
        </p:nvSpPr>
        <p:spPr>
          <a:xfrm>
            <a:off x="4859417" y="1829872"/>
            <a:ext cx="2862620" cy="2349222"/>
          </a:xfrm>
          <a:prstGeom prst="roundRect">
            <a:avLst>
              <a:gd name="adj" fmla="val 7604"/>
            </a:avLst>
          </a:prstGeom>
          <a:solidFill>
            <a:srgbClr val="FFCCD1"/>
          </a:solidFill>
          <a:ln w="7620">
            <a:solidFill>
              <a:srgbClr val="E5B2B7"/>
            </a:solidFill>
            <a:prstDash val="solid"/>
          </a:ln>
          <a:effectLst>
            <a:outerShdw sx="100000" sy="100000" kx="0" ky="0" algn="bl" rotWithShape="0" blurRad="0" dist="17780" dir="2700000">
              <a:srgbClr val="e5b2b7">
                <a:alpha val="100000"/>
              </a:srgbClr>
            </a:outerShdw>
          </a:effectLst>
        </p:spPr>
      </p:sp>
      <p:pic>
        <p:nvPicPr>
          <p:cNvPr id="6" name="Image 0" descr="preencoded.png">    </p:cNvPr>
          <p:cNvPicPr>
            <a:picLocks noChangeAspect="1"/>
          </p:cNvPicPr>
          <p:nvPr/>
        </p:nvPicPr>
        <p:blipFill>
          <a:blip r:embed="rId1"/>
          <a:stretch>
            <a:fillRect/>
          </a:stretch>
        </p:blipFill>
        <p:spPr>
          <a:xfrm>
            <a:off x="5065395" y="2035850"/>
            <a:ext cx="595313" cy="595313"/>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9106" y="2199442"/>
            <a:ext cx="267891" cy="267891"/>
          </a:xfrm>
          <a:prstGeom prst="rect">
            <a:avLst/>
          </a:prstGeom>
        </p:spPr>
      </p:pic>
      <p:sp>
        <p:nvSpPr>
          <p:cNvPr id="8" name="Text 4"/>
          <p:cNvSpPr/>
          <p:nvPr/>
        </p:nvSpPr>
        <p:spPr>
          <a:xfrm>
            <a:off x="5065395" y="2829520"/>
            <a:ext cx="2450663" cy="310158"/>
          </a:xfrm>
          <a:prstGeom prst="rect">
            <a:avLst/>
          </a:prstGeom>
          <a:noFill/>
          <a:ln/>
        </p:spPr>
        <p:txBody>
          <a:bodyPr wrap="none" lIns="0" tIns="0" rIns="0" bIns="0" rtlCol="0" anchor="t"/>
          <a:lstStyle/>
          <a:p>
            <a:pPr algn="l" indent="0" marL="0">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Daisy</a:t>
            </a:r>
            <a:endParaRPr lang="en-US" sz="1950" dirty="0"/>
          </a:p>
        </p:txBody>
      </p:sp>
      <p:sp>
        <p:nvSpPr>
          <p:cNvPr id="9" name="Text 5"/>
          <p:cNvSpPr/>
          <p:nvPr/>
        </p:nvSpPr>
        <p:spPr>
          <a:xfrm>
            <a:off x="5065395" y="3338036"/>
            <a:ext cx="2450663" cy="635079"/>
          </a:xfrm>
          <a:prstGeom prst="rect">
            <a:avLst/>
          </a:prstGeom>
          <a:noFill/>
          <a:ln/>
        </p:spPr>
        <p:txBody>
          <a:bodyPr wrap="squar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White petals with yellow center</a:t>
            </a:r>
            <a:endParaRPr lang="en-US" sz="1550" dirty="0"/>
          </a:p>
        </p:txBody>
      </p:sp>
      <p:sp>
        <p:nvSpPr>
          <p:cNvPr id="10" name="Shape 6"/>
          <p:cNvSpPr/>
          <p:nvPr/>
        </p:nvSpPr>
        <p:spPr>
          <a:xfrm>
            <a:off x="7920395" y="1829872"/>
            <a:ext cx="2862620" cy="2349222"/>
          </a:xfrm>
          <a:prstGeom prst="roundRect">
            <a:avLst>
              <a:gd name="adj" fmla="val 7604"/>
            </a:avLst>
          </a:prstGeom>
          <a:solidFill>
            <a:srgbClr val="FFCCD1"/>
          </a:solidFill>
          <a:ln w="7620">
            <a:solidFill>
              <a:srgbClr val="E5B2B7"/>
            </a:solidFill>
            <a:prstDash val="solid"/>
          </a:ln>
          <a:effectLst>
            <a:outerShdw sx="100000" sy="100000" kx="0" ky="0" algn="bl" rotWithShape="0" blurRad="0" dist="17780" dir="2700000">
              <a:srgbClr val="e5b2b7">
                <a:alpha val="100000"/>
              </a:srgbClr>
            </a:outerShdw>
          </a:effectLst>
        </p:spPr>
      </p:sp>
      <p:pic>
        <p:nvPicPr>
          <p:cNvPr id="11" name="Image 2" descr="preencoded.png">    </p:cNvPr>
          <p:cNvPicPr>
            <a:picLocks noChangeAspect="1"/>
          </p:cNvPicPr>
          <p:nvPr/>
        </p:nvPicPr>
        <p:blipFill>
          <a:blip r:embed="rId4"/>
          <a:stretch>
            <a:fillRect/>
          </a:stretch>
        </p:blipFill>
        <p:spPr>
          <a:xfrm>
            <a:off x="8126373" y="2035850"/>
            <a:ext cx="595313" cy="595313"/>
          </a:xfrm>
          <a:prstGeom prst="rect">
            <a:avLst/>
          </a:prstGeom>
        </p:spPr>
      </p:pic>
      <p:pic>
        <p:nvPicPr>
          <p:cNvPr id="12"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0084" y="2199442"/>
            <a:ext cx="267891" cy="267891"/>
          </a:xfrm>
          <a:prstGeom prst="rect">
            <a:avLst/>
          </a:prstGeom>
        </p:spPr>
      </p:pic>
      <p:sp>
        <p:nvSpPr>
          <p:cNvPr id="13" name="Text 7"/>
          <p:cNvSpPr/>
          <p:nvPr/>
        </p:nvSpPr>
        <p:spPr>
          <a:xfrm>
            <a:off x="8126373" y="2829520"/>
            <a:ext cx="2450663" cy="310158"/>
          </a:xfrm>
          <a:prstGeom prst="rect">
            <a:avLst/>
          </a:prstGeom>
          <a:noFill/>
          <a:ln/>
        </p:spPr>
        <p:txBody>
          <a:bodyPr wrap="none" lIns="0" tIns="0" rIns="0" bIns="0" rtlCol="0" anchor="t"/>
          <a:lstStyle/>
          <a:p>
            <a:pPr algn="l" indent="0" marL="0">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Dandelion</a:t>
            </a:r>
            <a:endParaRPr lang="en-US" sz="1950" dirty="0"/>
          </a:p>
        </p:txBody>
      </p:sp>
      <p:sp>
        <p:nvSpPr>
          <p:cNvPr id="14" name="Text 8"/>
          <p:cNvSpPr/>
          <p:nvPr/>
        </p:nvSpPr>
        <p:spPr>
          <a:xfrm>
            <a:off x="8126373" y="3338036"/>
            <a:ext cx="2450663"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Bright yellow blooms</a:t>
            </a:r>
            <a:endParaRPr lang="en-US" sz="1550" dirty="0"/>
          </a:p>
        </p:txBody>
      </p:sp>
      <p:sp>
        <p:nvSpPr>
          <p:cNvPr id="15" name="Shape 9"/>
          <p:cNvSpPr/>
          <p:nvPr/>
        </p:nvSpPr>
        <p:spPr>
          <a:xfrm>
            <a:off x="10981373" y="1829872"/>
            <a:ext cx="2862739" cy="2349222"/>
          </a:xfrm>
          <a:prstGeom prst="roundRect">
            <a:avLst>
              <a:gd name="adj" fmla="val 7604"/>
            </a:avLst>
          </a:prstGeom>
          <a:solidFill>
            <a:srgbClr val="FFCCD1"/>
          </a:solidFill>
          <a:ln w="7620">
            <a:solidFill>
              <a:srgbClr val="E5B2B7"/>
            </a:solidFill>
            <a:prstDash val="solid"/>
          </a:ln>
          <a:effectLst>
            <a:outerShdw sx="100000" sy="100000" kx="0" ky="0" algn="bl" rotWithShape="0" blurRad="0" dist="17780" dir="2700000">
              <a:srgbClr val="e5b2b7">
                <a:alpha val="100000"/>
              </a:srgbClr>
            </a:outerShdw>
          </a:effectLst>
        </p:spPr>
      </p:sp>
      <p:pic>
        <p:nvPicPr>
          <p:cNvPr id="16" name="Image 4" descr="preencoded.png">    </p:cNvPr>
          <p:cNvPicPr>
            <a:picLocks noChangeAspect="1"/>
          </p:cNvPicPr>
          <p:nvPr/>
        </p:nvPicPr>
        <p:blipFill>
          <a:blip r:embed="rId7"/>
          <a:stretch>
            <a:fillRect/>
          </a:stretch>
        </p:blipFill>
        <p:spPr>
          <a:xfrm>
            <a:off x="11187351" y="2035850"/>
            <a:ext cx="595313" cy="595313"/>
          </a:xfrm>
          <a:prstGeom prst="rect">
            <a:avLst/>
          </a:prstGeom>
        </p:spPr>
      </p:pic>
      <p:pic>
        <p:nvPicPr>
          <p:cNvPr id="17"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51062" y="2199442"/>
            <a:ext cx="267891" cy="267891"/>
          </a:xfrm>
          <a:prstGeom prst="rect">
            <a:avLst/>
          </a:prstGeom>
        </p:spPr>
      </p:pic>
      <p:sp>
        <p:nvSpPr>
          <p:cNvPr id="18" name="Text 10"/>
          <p:cNvSpPr/>
          <p:nvPr/>
        </p:nvSpPr>
        <p:spPr>
          <a:xfrm>
            <a:off x="11187351" y="2829520"/>
            <a:ext cx="2450783" cy="310158"/>
          </a:xfrm>
          <a:prstGeom prst="rect">
            <a:avLst/>
          </a:prstGeom>
          <a:noFill/>
          <a:ln/>
        </p:spPr>
        <p:txBody>
          <a:bodyPr wrap="none" lIns="0" tIns="0" rIns="0" bIns="0" rtlCol="0" anchor="t"/>
          <a:lstStyle/>
          <a:p>
            <a:pPr algn="l" indent="0" marL="0">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Rose</a:t>
            </a:r>
            <a:endParaRPr lang="en-US" sz="1950" dirty="0"/>
          </a:p>
        </p:txBody>
      </p:sp>
      <p:sp>
        <p:nvSpPr>
          <p:cNvPr id="19" name="Text 11"/>
          <p:cNvSpPr/>
          <p:nvPr/>
        </p:nvSpPr>
        <p:spPr>
          <a:xfrm>
            <a:off x="11187351" y="3338036"/>
            <a:ext cx="2450783"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Classic layered petals</a:t>
            </a:r>
            <a:endParaRPr lang="en-US" sz="1550" dirty="0"/>
          </a:p>
        </p:txBody>
      </p:sp>
      <p:sp>
        <p:nvSpPr>
          <p:cNvPr id="20" name="Shape 12"/>
          <p:cNvSpPr/>
          <p:nvPr/>
        </p:nvSpPr>
        <p:spPr>
          <a:xfrm>
            <a:off x="4859417" y="4377452"/>
            <a:ext cx="4393168" cy="2031683"/>
          </a:xfrm>
          <a:prstGeom prst="roundRect">
            <a:avLst>
              <a:gd name="adj" fmla="val 8792"/>
            </a:avLst>
          </a:prstGeom>
          <a:solidFill>
            <a:srgbClr val="FFCCD1"/>
          </a:solidFill>
          <a:ln w="7620">
            <a:solidFill>
              <a:srgbClr val="E5B2B7"/>
            </a:solidFill>
            <a:prstDash val="solid"/>
          </a:ln>
          <a:effectLst>
            <a:outerShdw sx="100000" sy="100000" kx="0" ky="0" algn="bl" rotWithShape="0" blurRad="0" dist="17780" dir="2700000">
              <a:srgbClr val="e5b2b7">
                <a:alpha val="100000"/>
              </a:srgbClr>
            </a:outerShdw>
          </a:effectLst>
        </p:spPr>
      </p:sp>
      <p:pic>
        <p:nvPicPr>
          <p:cNvPr id="21" name="Image 6" descr="preencoded.png">    </p:cNvPr>
          <p:cNvPicPr>
            <a:picLocks noChangeAspect="1"/>
          </p:cNvPicPr>
          <p:nvPr/>
        </p:nvPicPr>
        <p:blipFill>
          <a:blip r:embed="rId10"/>
          <a:stretch>
            <a:fillRect/>
          </a:stretch>
        </p:blipFill>
        <p:spPr>
          <a:xfrm>
            <a:off x="5065395" y="4583430"/>
            <a:ext cx="595313" cy="595313"/>
          </a:xfrm>
          <a:prstGeom prst="rect">
            <a:avLst/>
          </a:prstGeom>
        </p:spPr>
      </p:pic>
      <p:pic>
        <p:nvPicPr>
          <p:cNvPr id="22"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29106" y="4747022"/>
            <a:ext cx="267891" cy="267891"/>
          </a:xfrm>
          <a:prstGeom prst="rect">
            <a:avLst/>
          </a:prstGeom>
        </p:spPr>
      </p:pic>
      <p:sp>
        <p:nvSpPr>
          <p:cNvPr id="23" name="Text 13"/>
          <p:cNvSpPr/>
          <p:nvPr/>
        </p:nvSpPr>
        <p:spPr>
          <a:xfrm>
            <a:off x="5065395" y="537710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Sunflower</a:t>
            </a:r>
            <a:endParaRPr lang="en-US" sz="1950" dirty="0"/>
          </a:p>
        </p:txBody>
      </p:sp>
      <p:sp>
        <p:nvSpPr>
          <p:cNvPr id="24" name="Text 14"/>
          <p:cNvSpPr/>
          <p:nvPr/>
        </p:nvSpPr>
        <p:spPr>
          <a:xfrm>
            <a:off x="5065395" y="5885617"/>
            <a:ext cx="398121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Large circular blooms</a:t>
            </a:r>
            <a:endParaRPr lang="en-US" sz="1550" dirty="0"/>
          </a:p>
        </p:txBody>
      </p:sp>
      <p:sp>
        <p:nvSpPr>
          <p:cNvPr id="25" name="Shape 15"/>
          <p:cNvSpPr/>
          <p:nvPr/>
        </p:nvSpPr>
        <p:spPr>
          <a:xfrm>
            <a:off x="9450943" y="4377452"/>
            <a:ext cx="4393168" cy="2031683"/>
          </a:xfrm>
          <a:prstGeom prst="roundRect">
            <a:avLst>
              <a:gd name="adj" fmla="val 8792"/>
            </a:avLst>
          </a:prstGeom>
          <a:solidFill>
            <a:srgbClr val="FFCCD1"/>
          </a:solidFill>
          <a:ln w="7620">
            <a:solidFill>
              <a:srgbClr val="E5B2B7"/>
            </a:solidFill>
            <a:prstDash val="solid"/>
          </a:ln>
          <a:effectLst>
            <a:outerShdw sx="100000" sy="100000" kx="0" ky="0" algn="bl" rotWithShape="0" blurRad="0" dist="17780" dir="2700000">
              <a:srgbClr val="e5b2b7">
                <a:alpha val="100000"/>
              </a:srgbClr>
            </a:outerShdw>
          </a:effectLst>
        </p:spPr>
      </p:sp>
      <p:pic>
        <p:nvPicPr>
          <p:cNvPr id="26" name="Image 8" descr="preencoded.png">    </p:cNvPr>
          <p:cNvPicPr>
            <a:picLocks noChangeAspect="1"/>
          </p:cNvPicPr>
          <p:nvPr/>
        </p:nvPicPr>
        <p:blipFill>
          <a:blip r:embed="rId13"/>
          <a:stretch>
            <a:fillRect/>
          </a:stretch>
        </p:blipFill>
        <p:spPr>
          <a:xfrm>
            <a:off x="9656921" y="4583430"/>
            <a:ext cx="595313" cy="595313"/>
          </a:xfrm>
          <a:prstGeom prst="rect">
            <a:avLst/>
          </a:prstGeom>
        </p:spPr>
      </p:pic>
      <p:pic>
        <p:nvPicPr>
          <p:cNvPr id="27"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20632" y="4747022"/>
            <a:ext cx="267891" cy="267891"/>
          </a:xfrm>
          <a:prstGeom prst="rect">
            <a:avLst/>
          </a:prstGeom>
        </p:spPr>
      </p:pic>
      <p:sp>
        <p:nvSpPr>
          <p:cNvPr id="28" name="Text 16"/>
          <p:cNvSpPr/>
          <p:nvPr/>
        </p:nvSpPr>
        <p:spPr>
          <a:xfrm>
            <a:off x="9656921" y="537710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Tulip</a:t>
            </a:r>
            <a:endParaRPr lang="en-US" sz="1950" dirty="0"/>
          </a:p>
        </p:txBody>
      </p:sp>
      <p:sp>
        <p:nvSpPr>
          <p:cNvPr id="29" name="Text 17"/>
          <p:cNvSpPr/>
          <p:nvPr/>
        </p:nvSpPr>
        <p:spPr>
          <a:xfrm>
            <a:off x="9656921" y="5885617"/>
            <a:ext cx="398121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Elegant cup-shaped flowers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706993"/>
            <a:ext cx="9235559" cy="589121"/>
          </a:xfrm>
          <a:prstGeom prst="rect">
            <a:avLst/>
          </a:prstGeom>
          <a:noFill/>
          <a:ln/>
        </p:spPr>
        <p:txBody>
          <a:bodyPr wrap="none" lIns="0" tIns="0" rIns="0" bIns="0" rtlCol="0" anchor="t"/>
          <a:lstStyle/>
          <a:p>
            <a:pPr algn="l" indent="0" marL="0">
              <a:lnSpc>
                <a:spcPts val="4600"/>
              </a:lnSpc>
              <a:buNone/>
            </a:pPr>
            <a:r>
              <a:rPr lang="en-US" sz="3700" dirty="0">
                <a:solidFill>
                  <a:srgbClr val="9C5461"/>
                </a:solidFill>
                <a:latin typeface="DM Sans Semi Bold" pitchFamily="34" charset="0"/>
                <a:ea typeface="DM Sans Semi Bold" pitchFamily="34" charset="-122"/>
                <a:cs typeface="DM Sans Semi Bold" pitchFamily="34" charset="-120"/>
              </a:rPr>
              <a:t>Data Loading and Preprocessing Pipeline</a:t>
            </a:r>
            <a:endParaRPr lang="en-US" sz="3700" dirty="0"/>
          </a:p>
        </p:txBody>
      </p:sp>
      <p:pic>
        <p:nvPicPr>
          <p:cNvPr id="4" name="Image 1" descr="preencoded.png">    </p:cNvPr>
          <p:cNvPicPr>
            <a:picLocks noChangeAspect="1"/>
          </p:cNvPicPr>
          <p:nvPr/>
        </p:nvPicPr>
        <p:blipFill>
          <a:blip r:embed="rId2"/>
          <a:stretch>
            <a:fillRect/>
          </a:stretch>
        </p:blipFill>
        <p:spPr>
          <a:xfrm>
            <a:off x="793790" y="1578888"/>
            <a:ext cx="942737" cy="1131213"/>
          </a:xfrm>
          <a:prstGeom prst="rect">
            <a:avLst/>
          </a:prstGeom>
        </p:spPr>
      </p:pic>
      <p:sp>
        <p:nvSpPr>
          <p:cNvPr id="5" name="Text 1"/>
          <p:cNvSpPr/>
          <p:nvPr/>
        </p:nvSpPr>
        <p:spPr>
          <a:xfrm>
            <a:off x="1925003" y="1767364"/>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Dataset Acquisition</a:t>
            </a:r>
            <a:endParaRPr lang="en-US" sz="1850" dirty="0"/>
          </a:p>
        </p:txBody>
      </p:sp>
      <p:sp>
        <p:nvSpPr>
          <p:cNvPr id="6" name="Text 2"/>
          <p:cNvSpPr/>
          <p:nvPr/>
        </p:nvSpPr>
        <p:spPr>
          <a:xfrm>
            <a:off x="1925003" y="2175153"/>
            <a:ext cx="8254008" cy="309324"/>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Downloaded seamlessly using </a:t>
            </a:r>
            <a:pPr algn="l" indent="0" marL="0">
              <a:lnSpc>
                <a:spcPts val="2350"/>
              </a:lnSpc>
              <a:buNone/>
            </a:pPr>
            <a:r>
              <a:rPr lang="en-US" sz="1450" dirty="0">
                <a:solidFill>
                  <a:srgbClr val="4A4A4A"/>
                </a:solidFill>
                <a:highlight>
                  <a:srgbClr val="F2F2F2"/>
                </a:highlight>
                <a:latin typeface="Consolas" pitchFamily="34" charset="0"/>
                <a:ea typeface="Consolas" pitchFamily="34" charset="-122"/>
                <a:cs typeface="Consolas" pitchFamily="34" charset="-120"/>
              </a:rPr>
              <a:t>kagglehub</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API for automated retrieval</a:t>
            </a:r>
            <a:endParaRPr lang="en-US" sz="1450" dirty="0"/>
          </a:p>
        </p:txBody>
      </p:sp>
      <p:pic>
        <p:nvPicPr>
          <p:cNvPr id="7" name="Image 2" descr="preencoded.png">    </p:cNvPr>
          <p:cNvPicPr>
            <a:picLocks noChangeAspect="1"/>
          </p:cNvPicPr>
          <p:nvPr/>
        </p:nvPicPr>
        <p:blipFill>
          <a:blip r:embed="rId3"/>
          <a:stretch>
            <a:fillRect/>
          </a:stretch>
        </p:blipFill>
        <p:spPr>
          <a:xfrm>
            <a:off x="793790" y="2710101"/>
            <a:ext cx="942737" cy="1131213"/>
          </a:xfrm>
          <a:prstGeom prst="rect">
            <a:avLst/>
          </a:prstGeom>
        </p:spPr>
      </p:pic>
      <p:sp>
        <p:nvSpPr>
          <p:cNvPr id="8" name="Text 3"/>
          <p:cNvSpPr/>
          <p:nvPr/>
        </p:nvSpPr>
        <p:spPr>
          <a:xfrm>
            <a:off x="1925003" y="2898577"/>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Pixel Normalization</a:t>
            </a:r>
            <a:endParaRPr lang="en-US" sz="1850" dirty="0"/>
          </a:p>
        </p:txBody>
      </p:sp>
      <p:sp>
        <p:nvSpPr>
          <p:cNvPr id="9" name="Text 4"/>
          <p:cNvSpPr/>
          <p:nvPr/>
        </p:nvSpPr>
        <p:spPr>
          <a:xfrm>
            <a:off x="1925003" y="3306366"/>
            <a:ext cx="8254008" cy="301704"/>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Rescale RGB values from 0–255 range to 0–1 for neural network optimization</a:t>
            </a:r>
            <a:endParaRPr lang="en-US" sz="1450" dirty="0"/>
          </a:p>
        </p:txBody>
      </p:sp>
      <p:pic>
        <p:nvPicPr>
          <p:cNvPr id="10" name="Image 3" descr="preencoded.png">    </p:cNvPr>
          <p:cNvPicPr>
            <a:picLocks noChangeAspect="1"/>
          </p:cNvPicPr>
          <p:nvPr/>
        </p:nvPicPr>
        <p:blipFill>
          <a:blip r:embed="rId4"/>
          <a:stretch>
            <a:fillRect/>
          </a:stretch>
        </p:blipFill>
        <p:spPr>
          <a:xfrm>
            <a:off x="793790" y="3841313"/>
            <a:ext cx="942737" cy="1131213"/>
          </a:xfrm>
          <a:prstGeom prst="rect">
            <a:avLst/>
          </a:prstGeom>
        </p:spPr>
      </p:pic>
      <p:sp>
        <p:nvSpPr>
          <p:cNvPr id="11" name="Text 5"/>
          <p:cNvSpPr/>
          <p:nvPr/>
        </p:nvSpPr>
        <p:spPr>
          <a:xfrm>
            <a:off x="1925003" y="4029789"/>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Train-Val Split</a:t>
            </a:r>
            <a:endParaRPr lang="en-US" sz="1850" dirty="0"/>
          </a:p>
        </p:txBody>
      </p:sp>
      <p:sp>
        <p:nvSpPr>
          <p:cNvPr id="12" name="Text 6"/>
          <p:cNvSpPr/>
          <p:nvPr/>
        </p:nvSpPr>
        <p:spPr>
          <a:xfrm>
            <a:off x="1925003" y="4437578"/>
            <a:ext cx="8254008" cy="301704"/>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90% training, 10% validation split using ImageDataGenerator</a:t>
            </a:r>
            <a:endParaRPr lang="en-US" sz="1450" dirty="0"/>
          </a:p>
        </p:txBody>
      </p:sp>
      <p:pic>
        <p:nvPicPr>
          <p:cNvPr id="13" name="Image 4" descr="preencoded.png">    </p:cNvPr>
          <p:cNvPicPr>
            <a:picLocks noChangeAspect="1"/>
          </p:cNvPicPr>
          <p:nvPr/>
        </p:nvPicPr>
        <p:blipFill>
          <a:blip r:embed="rId5"/>
          <a:stretch>
            <a:fillRect/>
          </a:stretch>
        </p:blipFill>
        <p:spPr>
          <a:xfrm>
            <a:off x="793790" y="4972526"/>
            <a:ext cx="942737" cy="1131213"/>
          </a:xfrm>
          <a:prstGeom prst="rect">
            <a:avLst/>
          </a:prstGeom>
        </p:spPr>
      </p:pic>
      <p:sp>
        <p:nvSpPr>
          <p:cNvPr id="14" name="Text 7"/>
          <p:cNvSpPr/>
          <p:nvPr/>
        </p:nvSpPr>
        <p:spPr>
          <a:xfrm>
            <a:off x="1925003" y="5161002"/>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Label Assignment</a:t>
            </a:r>
            <a:endParaRPr lang="en-US" sz="1850" dirty="0"/>
          </a:p>
        </p:txBody>
      </p:sp>
      <p:sp>
        <p:nvSpPr>
          <p:cNvPr id="15" name="Text 8"/>
          <p:cNvSpPr/>
          <p:nvPr/>
        </p:nvSpPr>
        <p:spPr>
          <a:xfrm>
            <a:off x="1925003" y="5568791"/>
            <a:ext cx="8254008" cy="301704"/>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Directory structure automatically maps to class labels</a:t>
            </a:r>
            <a:endParaRPr lang="en-US" sz="1450" dirty="0"/>
          </a:p>
        </p:txBody>
      </p:sp>
      <p:sp>
        <p:nvSpPr>
          <p:cNvPr id="16" name="Text 9"/>
          <p:cNvSpPr/>
          <p:nvPr/>
        </p:nvSpPr>
        <p:spPr>
          <a:xfrm>
            <a:off x="793790" y="6315789"/>
            <a:ext cx="9385221" cy="1206818"/>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The </a:t>
            </a:r>
            <a:pPr algn="l" indent="0" marL="0">
              <a:lnSpc>
                <a:spcPts val="2350"/>
              </a:lnSpc>
              <a:buNone/>
            </a:pPr>
            <a:r>
              <a:rPr lang="en-US" sz="1450" b="1" dirty="0">
                <a:solidFill>
                  <a:srgbClr val="4A4A4A"/>
                </a:solidFill>
                <a:latin typeface="DM Sans" pitchFamily="34" charset="0"/>
                <a:ea typeface="DM Sans" pitchFamily="34" charset="-122"/>
                <a:cs typeface="DM Sans" pitchFamily="34" charset="-120"/>
              </a:rPr>
              <a:t>ImageDataGenerator</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class from Keras provides an elegant solution for both preprocessing and augmentation. By organizing images in labeled subdirectories, we leverage automatic class assignment—a common practice that simplifies dataset management. The rescaling operation is critical: neural networks perform optimally when input values are normalized, preventing gradient instability during backpropagation.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66537"/>
            <a:ext cx="6833830" cy="620078"/>
          </a:xfrm>
          <a:prstGeom prst="rect">
            <a:avLst/>
          </a:prstGeom>
          <a:noFill/>
          <a:ln/>
        </p:spPr>
        <p:txBody>
          <a:bodyPr wrap="none" lIns="0" tIns="0" rIns="0" bIns="0" rtlCol="0" anchor="t"/>
          <a:lstStyle/>
          <a:p>
            <a:pPr algn="l" indent="0" marL="0">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Data Augmentation Strategy</a:t>
            </a:r>
            <a:endParaRPr lang="en-US" sz="3900" dirty="0"/>
          </a:p>
        </p:txBody>
      </p:sp>
      <p:sp>
        <p:nvSpPr>
          <p:cNvPr id="3" name="Text 1"/>
          <p:cNvSpPr/>
          <p:nvPr/>
        </p:nvSpPr>
        <p:spPr>
          <a:xfrm>
            <a:off x="793790" y="1962864"/>
            <a:ext cx="8443555" cy="1587698"/>
          </a:xfrm>
          <a:prstGeom prst="rect">
            <a:avLst/>
          </a:prstGeom>
          <a:noFill/>
          <a:ln/>
        </p:spPr>
        <p:txBody>
          <a:bodyPr wrap="squar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Overfitting poses a significant challenge when working with limited datasets. Our augmentation strategy artificially expands the training set by applying random transformations to existing images, creating variations that the model hasn't seen before. This forces the network to learn fundamental features rather than memorizing specific image instances.</a:t>
            </a:r>
            <a:endParaRPr lang="en-US" sz="1550" dirty="0"/>
          </a:p>
        </p:txBody>
      </p:sp>
      <p:sp>
        <p:nvSpPr>
          <p:cNvPr id="4" name="Shape 2"/>
          <p:cNvSpPr/>
          <p:nvPr/>
        </p:nvSpPr>
        <p:spPr>
          <a:xfrm>
            <a:off x="793790" y="3773805"/>
            <a:ext cx="8443555" cy="2869763"/>
          </a:xfrm>
          <a:prstGeom prst="roundRect">
            <a:avLst>
              <a:gd name="adj" fmla="val 6224"/>
            </a:avLst>
          </a:prstGeom>
          <a:noFill/>
          <a:ln w="7620">
            <a:solidFill>
              <a:srgbClr val="000000">
                <a:alpha val="8000"/>
              </a:srgbClr>
            </a:solidFill>
            <a:prstDash val="solid"/>
          </a:ln>
        </p:spPr>
      </p:sp>
      <p:sp>
        <p:nvSpPr>
          <p:cNvPr id="5" name="Shape 3"/>
          <p:cNvSpPr/>
          <p:nvPr/>
        </p:nvSpPr>
        <p:spPr>
          <a:xfrm>
            <a:off x="801410" y="3781425"/>
            <a:ext cx="8428315" cy="570905"/>
          </a:xfrm>
          <a:prstGeom prst="rect">
            <a:avLst/>
          </a:prstGeom>
          <a:solidFill>
            <a:srgbClr val="FFFFFF">
              <a:alpha val="4000"/>
            </a:srgbClr>
          </a:solidFill>
          <a:ln/>
        </p:spPr>
      </p:sp>
      <p:sp>
        <p:nvSpPr>
          <p:cNvPr id="6" name="Text 4"/>
          <p:cNvSpPr/>
          <p:nvPr/>
        </p:nvSpPr>
        <p:spPr>
          <a:xfrm>
            <a:off x="999887" y="3908108"/>
            <a:ext cx="3813572" cy="317540"/>
          </a:xfrm>
          <a:prstGeom prst="rect">
            <a:avLst/>
          </a:prstGeom>
          <a:noFill/>
          <a:ln/>
        </p:spPr>
        <p:txBody>
          <a:bodyPr wrap="none" lIns="0" tIns="0" rIns="0" bIns="0" rtlCol="0" anchor="t"/>
          <a:lstStyle/>
          <a:p>
            <a:pPr algn="l" indent="0" marL="0">
              <a:lnSpc>
                <a:spcPts val="2500"/>
              </a:lnSpc>
              <a:buNone/>
            </a:pPr>
            <a:r>
              <a:rPr lang="en-US" sz="1550" b="1" dirty="0">
                <a:solidFill>
                  <a:srgbClr val="4A4A4A"/>
                </a:solidFill>
                <a:latin typeface="DM Sans" pitchFamily="34" charset="0"/>
                <a:ea typeface="DM Sans" pitchFamily="34" charset="-122"/>
                <a:cs typeface="DM Sans" pitchFamily="34" charset="-120"/>
              </a:rPr>
              <a:t>Transformation</a:t>
            </a:r>
            <a:endParaRPr lang="en-US" sz="1550" dirty="0"/>
          </a:p>
        </p:txBody>
      </p:sp>
      <p:sp>
        <p:nvSpPr>
          <p:cNvPr id="7" name="Text 5"/>
          <p:cNvSpPr/>
          <p:nvPr/>
        </p:nvSpPr>
        <p:spPr>
          <a:xfrm>
            <a:off x="5217795" y="3908108"/>
            <a:ext cx="3813572" cy="317540"/>
          </a:xfrm>
          <a:prstGeom prst="rect">
            <a:avLst/>
          </a:prstGeom>
          <a:noFill/>
          <a:ln/>
        </p:spPr>
        <p:txBody>
          <a:bodyPr wrap="none" lIns="0" tIns="0" rIns="0" bIns="0" rtlCol="0" anchor="t"/>
          <a:lstStyle/>
          <a:p>
            <a:pPr algn="l" indent="0" marL="0">
              <a:lnSpc>
                <a:spcPts val="2500"/>
              </a:lnSpc>
              <a:buNone/>
            </a:pPr>
            <a:r>
              <a:rPr lang="en-US" sz="1550" b="1" dirty="0">
                <a:solidFill>
                  <a:srgbClr val="4A4A4A"/>
                </a:solidFill>
                <a:latin typeface="DM Sans" pitchFamily="34" charset="0"/>
                <a:ea typeface="DM Sans" pitchFamily="34" charset="-122"/>
                <a:cs typeface="DM Sans" pitchFamily="34" charset="-120"/>
              </a:rPr>
              <a:t>Purpose</a:t>
            </a:r>
            <a:endParaRPr lang="en-US" sz="1550" dirty="0"/>
          </a:p>
        </p:txBody>
      </p:sp>
      <p:sp>
        <p:nvSpPr>
          <p:cNvPr id="8" name="Shape 6"/>
          <p:cNvSpPr/>
          <p:nvPr/>
        </p:nvSpPr>
        <p:spPr>
          <a:xfrm>
            <a:off x="801410" y="4352330"/>
            <a:ext cx="8428315" cy="570905"/>
          </a:xfrm>
          <a:prstGeom prst="rect">
            <a:avLst/>
          </a:prstGeom>
          <a:solidFill>
            <a:srgbClr val="000000">
              <a:alpha val="4000"/>
            </a:srgbClr>
          </a:solidFill>
          <a:ln/>
        </p:spPr>
      </p:sp>
      <p:sp>
        <p:nvSpPr>
          <p:cNvPr id="9" name="Text 7"/>
          <p:cNvSpPr/>
          <p:nvPr/>
        </p:nvSpPr>
        <p:spPr>
          <a:xfrm>
            <a:off x="999887" y="4479012"/>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Horizontal &amp; Vertical Flip</a:t>
            </a:r>
            <a:endParaRPr lang="en-US" sz="1550" dirty="0"/>
          </a:p>
        </p:txBody>
      </p:sp>
      <p:sp>
        <p:nvSpPr>
          <p:cNvPr id="10" name="Text 8"/>
          <p:cNvSpPr/>
          <p:nvPr/>
        </p:nvSpPr>
        <p:spPr>
          <a:xfrm>
            <a:off x="5217795" y="4479012"/>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Teaches orientation invariance</a:t>
            </a:r>
            <a:endParaRPr lang="en-US" sz="1550" dirty="0"/>
          </a:p>
        </p:txBody>
      </p:sp>
      <p:sp>
        <p:nvSpPr>
          <p:cNvPr id="11" name="Shape 9"/>
          <p:cNvSpPr/>
          <p:nvPr/>
        </p:nvSpPr>
        <p:spPr>
          <a:xfrm>
            <a:off x="801410" y="4923234"/>
            <a:ext cx="8428315" cy="570905"/>
          </a:xfrm>
          <a:prstGeom prst="rect">
            <a:avLst/>
          </a:prstGeom>
          <a:solidFill>
            <a:srgbClr val="FFFFFF">
              <a:alpha val="4000"/>
            </a:srgbClr>
          </a:solidFill>
          <a:ln/>
        </p:spPr>
      </p:sp>
      <p:sp>
        <p:nvSpPr>
          <p:cNvPr id="12" name="Text 10"/>
          <p:cNvSpPr/>
          <p:nvPr/>
        </p:nvSpPr>
        <p:spPr>
          <a:xfrm>
            <a:off x="999887" y="5049917"/>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Rotation (±30°)</a:t>
            </a:r>
            <a:endParaRPr lang="en-US" sz="1550" dirty="0"/>
          </a:p>
        </p:txBody>
      </p:sp>
      <p:sp>
        <p:nvSpPr>
          <p:cNvPr id="13" name="Text 11"/>
          <p:cNvSpPr/>
          <p:nvPr/>
        </p:nvSpPr>
        <p:spPr>
          <a:xfrm>
            <a:off x="5217795" y="5049917"/>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Handles angled photography</a:t>
            </a:r>
            <a:endParaRPr lang="en-US" sz="1550" dirty="0"/>
          </a:p>
        </p:txBody>
      </p:sp>
      <p:sp>
        <p:nvSpPr>
          <p:cNvPr id="14" name="Shape 12"/>
          <p:cNvSpPr/>
          <p:nvPr/>
        </p:nvSpPr>
        <p:spPr>
          <a:xfrm>
            <a:off x="801410" y="5494139"/>
            <a:ext cx="8428315" cy="570905"/>
          </a:xfrm>
          <a:prstGeom prst="rect">
            <a:avLst/>
          </a:prstGeom>
          <a:solidFill>
            <a:srgbClr val="000000">
              <a:alpha val="4000"/>
            </a:srgbClr>
          </a:solidFill>
          <a:ln/>
        </p:spPr>
      </p:sp>
      <p:sp>
        <p:nvSpPr>
          <p:cNvPr id="15" name="Text 13"/>
          <p:cNvSpPr/>
          <p:nvPr/>
        </p:nvSpPr>
        <p:spPr>
          <a:xfrm>
            <a:off x="999887" y="5620822"/>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Width/Height Shift</a:t>
            </a:r>
            <a:endParaRPr lang="en-US" sz="1550" dirty="0"/>
          </a:p>
        </p:txBody>
      </p:sp>
      <p:sp>
        <p:nvSpPr>
          <p:cNvPr id="16" name="Text 14"/>
          <p:cNvSpPr/>
          <p:nvPr/>
        </p:nvSpPr>
        <p:spPr>
          <a:xfrm>
            <a:off x="5217795" y="5620822"/>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Manages off-center framing</a:t>
            </a:r>
            <a:endParaRPr lang="en-US" sz="1550" dirty="0"/>
          </a:p>
        </p:txBody>
      </p:sp>
      <p:sp>
        <p:nvSpPr>
          <p:cNvPr id="17" name="Shape 15"/>
          <p:cNvSpPr/>
          <p:nvPr/>
        </p:nvSpPr>
        <p:spPr>
          <a:xfrm>
            <a:off x="801410" y="6065044"/>
            <a:ext cx="8428315" cy="570905"/>
          </a:xfrm>
          <a:prstGeom prst="rect">
            <a:avLst/>
          </a:prstGeom>
          <a:solidFill>
            <a:srgbClr val="FFFFFF">
              <a:alpha val="4000"/>
            </a:srgbClr>
          </a:solidFill>
          <a:ln/>
        </p:spPr>
      </p:sp>
      <p:sp>
        <p:nvSpPr>
          <p:cNvPr id="18" name="Text 16"/>
          <p:cNvSpPr/>
          <p:nvPr/>
        </p:nvSpPr>
        <p:spPr>
          <a:xfrm>
            <a:off x="999887" y="6191726"/>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Zoom &amp; Shear</a:t>
            </a:r>
            <a:endParaRPr lang="en-US" sz="1550" dirty="0"/>
          </a:p>
        </p:txBody>
      </p:sp>
      <p:sp>
        <p:nvSpPr>
          <p:cNvPr id="19" name="Text 17"/>
          <p:cNvSpPr/>
          <p:nvPr/>
        </p:nvSpPr>
        <p:spPr>
          <a:xfrm>
            <a:off x="5217795" y="6191726"/>
            <a:ext cx="3813572"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latin typeface="DM Sans" pitchFamily="34" charset="0"/>
                <a:ea typeface="DM Sans" pitchFamily="34" charset="-122"/>
                <a:cs typeface="DM Sans" pitchFamily="34" charset="-120"/>
              </a:rPr>
              <a:t>Adapts to scale variations</a:t>
            </a:r>
            <a:endParaRPr lang="en-US" sz="1550" dirty="0"/>
          </a:p>
        </p:txBody>
      </p:sp>
      <p:sp>
        <p:nvSpPr>
          <p:cNvPr id="20" name="Text 18"/>
          <p:cNvSpPr/>
          <p:nvPr/>
        </p:nvSpPr>
        <p:spPr>
          <a:xfrm>
            <a:off x="793790" y="6866811"/>
            <a:ext cx="8443555" cy="317540"/>
          </a:xfrm>
          <a:prstGeom prst="rect">
            <a:avLst/>
          </a:prstGeom>
          <a:noFill/>
          <a:ln/>
        </p:spPr>
        <p:txBody>
          <a:bodyPr wrap="none" lIns="0" tIns="0" rIns="0" bIns="0" rtlCol="0" anchor="t"/>
          <a:lstStyle/>
          <a:p>
            <a:pPr algn="l" indent="0" marL="0">
              <a:lnSpc>
                <a:spcPts val="2500"/>
              </a:lnSpc>
              <a:buNone/>
            </a:pPr>
            <a:r>
              <a:rPr lang="en-US" sz="1550" dirty="0">
                <a:solidFill>
                  <a:srgbClr val="4A4A4A"/>
                </a:solidFill>
                <a:highlight>
                  <a:srgbClr val="FFC7CD"/>
                </a:highlight>
                <a:latin typeface="DM Sans" pitchFamily="34" charset="0"/>
                <a:ea typeface="DM Sans" pitchFamily="34" charset="-122"/>
                <a:cs typeface="DM Sans" pitchFamily="34" charset="-120"/>
              </a:rPr>
              <a:t>These transformations increase model robustness across diverse real-world conditions.</a:t>
            </a:r>
            <a:endParaRPr lang="en-US" sz="1550" dirty="0"/>
          </a:p>
        </p:txBody>
      </p:sp>
      <p:pic>
        <p:nvPicPr>
          <p:cNvPr id="21" name="Image 0" descr="preencoded.png">    </p:cNvPr>
          <p:cNvPicPr>
            <a:picLocks noChangeAspect="1"/>
          </p:cNvPicPr>
          <p:nvPr/>
        </p:nvPicPr>
        <p:blipFill>
          <a:blip r:embed="rId1"/>
          <a:stretch>
            <a:fillRect/>
          </a:stretch>
        </p:blipFill>
        <p:spPr>
          <a:xfrm>
            <a:off x="9729073" y="2007513"/>
            <a:ext cx="4115038" cy="41150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2827"/>
            <a:ext cx="5052417" cy="558165"/>
          </a:xfrm>
          <a:prstGeom prst="rect">
            <a:avLst/>
          </a:prstGeom>
          <a:noFill/>
          <a:ln/>
        </p:spPr>
        <p:txBody>
          <a:bodyPr wrap="none" lIns="0" tIns="0" rIns="0" bIns="0" rtlCol="0" anchor="t"/>
          <a:lstStyle/>
          <a:p>
            <a:pPr algn="l" indent="0" marL="0">
              <a:lnSpc>
                <a:spcPts val="4350"/>
              </a:lnSpc>
              <a:buNone/>
            </a:pPr>
            <a:r>
              <a:rPr lang="en-US" sz="3500" dirty="0">
                <a:solidFill>
                  <a:srgbClr val="9C5461"/>
                </a:solidFill>
                <a:latin typeface="DM Sans Semi Bold" pitchFamily="34" charset="0"/>
                <a:ea typeface="DM Sans Semi Bold" pitchFamily="34" charset="-122"/>
                <a:cs typeface="DM Sans Semi Bold" pitchFamily="34" charset="-120"/>
              </a:rPr>
              <a:t>Why Transfer Learning?</a:t>
            </a:r>
            <a:endParaRPr lang="en-US" sz="3500" dirty="0"/>
          </a:p>
        </p:txBody>
      </p:sp>
      <p:sp>
        <p:nvSpPr>
          <p:cNvPr id="4" name="Shape 1"/>
          <p:cNvSpPr/>
          <p:nvPr/>
        </p:nvSpPr>
        <p:spPr>
          <a:xfrm>
            <a:off x="6280190" y="1538883"/>
            <a:ext cx="7556421" cy="1360527"/>
          </a:xfrm>
          <a:prstGeom prst="roundRect">
            <a:avLst>
              <a:gd name="adj" fmla="val 8065"/>
            </a:avLst>
          </a:prstGeom>
          <a:solidFill>
            <a:srgbClr val="FFFFFF"/>
          </a:solidFill>
          <a:ln w="22860">
            <a:solidFill>
              <a:srgbClr val="FF2E45"/>
            </a:solidFill>
            <a:prstDash val="solid"/>
          </a:ln>
          <a:effectLst>
            <a:outerShdw sx="100000" sy="100000" kx="0" ky="0" algn="bl" rotWithShape="0" blurRad="0" dist="16510" dir="2700000">
              <a:srgbClr val="ff2e45">
                <a:alpha val="100000"/>
              </a:srgbClr>
            </a:outerShdw>
          </a:effectLst>
        </p:spPr>
      </p:sp>
      <p:sp>
        <p:nvSpPr>
          <p:cNvPr id="5" name="Shape 2"/>
          <p:cNvSpPr/>
          <p:nvPr/>
        </p:nvSpPr>
        <p:spPr>
          <a:xfrm>
            <a:off x="6257330" y="1538883"/>
            <a:ext cx="91440" cy="1360527"/>
          </a:xfrm>
          <a:prstGeom prst="roundRect">
            <a:avLst>
              <a:gd name="adj" fmla="val 175814"/>
            </a:avLst>
          </a:prstGeom>
          <a:solidFill>
            <a:srgbClr val="FF2E45"/>
          </a:solidFill>
          <a:ln/>
        </p:spPr>
      </p:sp>
      <p:sp>
        <p:nvSpPr>
          <p:cNvPr id="6" name="Text 3"/>
          <p:cNvSpPr/>
          <p:nvPr/>
        </p:nvSpPr>
        <p:spPr>
          <a:xfrm>
            <a:off x="6550223" y="1740337"/>
            <a:ext cx="3321725" cy="278963"/>
          </a:xfrm>
          <a:prstGeom prst="rect">
            <a:avLst/>
          </a:prstGeom>
          <a:noFill/>
          <a:ln/>
        </p:spPr>
        <p:txBody>
          <a:bodyPr wrap="none" lIns="0" tIns="0" rIns="0" bIns="0" rtlCol="0" anchor="t"/>
          <a:lstStyle/>
          <a:p>
            <a:pPr algn="l"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Problem: Resource Constraints</a:t>
            </a:r>
            <a:endParaRPr lang="en-US" sz="1750" dirty="0"/>
          </a:p>
        </p:txBody>
      </p:sp>
      <p:sp>
        <p:nvSpPr>
          <p:cNvPr id="7" name="Text 4"/>
          <p:cNvSpPr/>
          <p:nvPr/>
        </p:nvSpPr>
        <p:spPr>
          <a:xfrm>
            <a:off x="6550223" y="2126456"/>
            <a:ext cx="7084933" cy="571500"/>
          </a:xfrm>
          <a:prstGeom prst="rect">
            <a:avLst/>
          </a:prstGeom>
          <a:noFill/>
          <a:ln/>
        </p:spPr>
        <p:txBody>
          <a:bodyPr wrap="square" lIns="0" tIns="0" rIns="0" bIns="0" rtlCol="0" anchor="t"/>
          <a:lstStyle/>
          <a:p>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Training CNNs from scratch demands millions of labeled images, expensive GPU compute time, and extensive hyperparameter tuning—impractical for most projects.</a:t>
            </a:r>
            <a:endParaRPr lang="en-US" sz="1400" dirty="0"/>
          </a:p>
        </p:txBody>
      </p:sp>
      <p:sp>
        <p:nvSpPr>
          <p:cNvPr id="8" name="Shape 5"/>
          <p:cNvSpPr/>
          <p:nvPr/>
        </p:nvSpPr>
        <p:spPr>
          <a:xfrm>
            <a:off x="6280190" y="3078004"/>
            <a:ext cx="7556421" cy="1360527"/>
          </a:xfrm>
          <a:prstGeom prst="roundRect">
            <a:avLst>
              <a:gd name="adj" fmla="val 8065"/>
            </a:avLst>
          </a:prstGeom>
          <a:solidFill>
            <a:srgbClr val="FFFFFF"/>
          </a:solidFill>
          <a:ln w="22860">
            <a:solidFill>
              <a:srgbClr val="EB92AB"/>
            </a:solidFill>
            <a:prstDash val="solid"/>
          </a:ln>
          <a:effectLst>
            <a:outerShdw sx="100000" sy="100000" kx="0" ky="0" algn="bl" rotWithShape="0" blurRad="0" dist="16510" dir="2700000">
              <a:srgbClr val="eb92ab">
                <a:alpha val="100000"/>
              </a:srgbClr>
            </a:outerShdw>
          </a:effectLst>
        </p:spPr>
      </p:sp>
      <p:sp>
        <p:nvSpPr>
          <p:cNvPr id="9" name="Shape 6"/>
          <p:cNvSpPr/>
          <p:nvPr/>
        </p:nvSpPr>
        <p:spPr>
          <a:xfrm>
            <a:off x="6257330" y="3078004"/>
            <a:ext cx="91440" cy="1360527"/>
          </a:xfrm>
          <a:prstGeom prst="roundRect">
            <a:avLst>
              <a:gd name="adj" fmla="val 175814"/>
            </a:avLst>
          </a:prstGeom>
          <a:solidFill>
            <a:srgbClr val="EB92AB"/>
          </a:solidFill>
          <a:ln/>
        </p:spPr>
      </p:sp>
      <p:sp>
        <p:nvSpPr>
          <p:cNvPr id="10" name="Text 7"/>
          <p:cNvSpPr/>
          <p:nvPr/>
        </p:nvSpPr>
        <p:spPr>
          <a:xfrm>
            <a:off x="6550223" y="3279458"/>
            <a:ext cx="3483054" cy="278963"/>
          </a:xfrm>
          <a:prstGeom prst="rect">
            <a:avLst/>
          </a:prstGeom>
          <a:noFill/>
          <a:ln/>
        </p:spPr>
        <p:txBody>
          <a:bodyPr wrap="none" lIns="0" tIns="0" rIns="0" bIns="0" rtlCol="0" anchor="t"/>
          <a:lstStyle/>
          <a:p>
            <a:pPr algn="l"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Solution: Pre-trained Knowledge</a:t>
            </a:r>
            <a:endParaRPr lang="en-US" sz="1750" dirty="0"/>
          </a:p>
        </p:txBody>
      </p:sp>
      <p:sp>
        <p:nvSpPr>
          <p:cNvPr id="11" name="Text 8"/>
          <p:cNvSpPr/>
          <p:nvPr/>
        </p:nvSpPr>
        <p:spPr>
          <a:xfrm>
            <a:off x="6550223" y="3665577"/>
            <a:ext cx="7084933" cy="571500"/>
          </a:xfrm>
          <a:prstGeom prst="rect">
            <a:avLst/>
          </a:prstGeom>
          <a:noFill/>
          <a:ln/>
        </p:spPr>
        <p:txBody>
          <a:bodyPr wrap="square" lIns="0" tIns="0" rIns="0" bIns="0" rtlCol="0" anchor="t"/>
          <a:lstStyle/>
          <a:p>
            <a:pPr algn="l" indent="0" marL="0">
              <a:lnSpc>
                <a:spcPts val="2250"/>
              </a:lnSpc>
              <a:buNone/>
            </a:pPr>
            <a:r>
              <a:rPr lang="en-US" sz="1400" b="1" dirty="0">
                <a:solidFill>
                  <a:srgbClr val="4A4A4A"/>
                </a:solidFill>
                <a:latin typeface="DM Sans" pitchFamily="34" charset="0"/>
                <a:ea typeface="DM Sans" pitchFamily="34" charset="-122"/>
                <a:cs typeface="DM Sans" pitchFamily="34" charset="-120"/>
              </a:rPr>
              <a:t>InceptionV3</a:t>
            </a:r>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 has already learned hierarchical visual features from 14+ million ImageNet images: edges, textures, shapes, and complex patterns.</a:t>
            </a:r>
            <a:endParaRPr lang="en-US" sz="1400" dirty="0"/>
          </a:p>
        </p:txBody>
      </p:sp>
      <p:sp>
        <p:nvSpPr>
          <p:cNvPr id="12" name="Shape 9"/>
          <p:cNvSpPr/>
          <p:nvPr/>
        </p:nvSpPr>
        <p:spPr>
          <a:xfrm>
            <a:off x="6280190" y="4617125"/>
            <a:ext cx="7556421" cy="1360527"/>
          </a:xfrm>
          <a:prstGeom prst="roundRect">
            <a:avLst>
              <a:gd name="adj" fmla="val 8065"/>
            </a:avLst>
          </a:prstGeom>
          <a:solidFill>
            <a:srgbClr val="FFFFFF"/>
          </a:solidFill>
          <a:ln w="22860">
            <a:solidFill>
              <a:srgbClr val="FFC7CD"/>
            </a:solidFill>
            <a:prstDash val="solid"/>
          </a:ln>
          <a:effectLst>
            <a:outerShdw sx="100000" sy="100000" kx="0" ky="0" algn="bl" rotWithShape="0" blurRad="0" dist="16510" dir="2700000">
              <a:srgbClr val="ffc7cd">
                <a:alpha val="100000"/>
              </a:srgbClr>
            </a:outerShdw>
          </a:effectLst>
        </p:spPr>
      </p:sp>
      <p:sp>
        <p:nvSpPr>
          <p:cNvPr id="13" name="Shape 10"/>
          <p:cNvSpPr/>
          <p:nvPr/>
        </p:nvSpPr>
        <p:spPr>
          <a:xfrm>
            <a:off x="6257330" y="4617125"/>
            <a:ext cx="91440" cy="1360527"/>
          </a:xfrm>
          <a:prstGeom prst="roundRect">
            <a:avLst>
              <a:gd name="adj" fmla="val 175814"/>
            </a:avLst>
          </a:prstGeom>
          <a:solidFill>
            <a:srgbClr val="FFC7CD"/>
          </a:solidFill>
          <a:ln/>
        </p:spPr>
      </p:sp>
      <p:sp>
        <p:nvSpPr>
          <p:cNvPr id="14" name="Text 11"/>
          <p:cNvSpPr/>
          <p:nvPr/>
        </p:nvSpPr>
        <p:spPr>
          <a:xfrm>
            <a:off x="6550223" y="4818578"/>
            <a:ext cx="2682478" cy="278963"/>
          </a:xfrm>
          <a:prstGeom prst="rect">
            <a:avLst/>
          </a:prstGeom>
          <a:noFill/>
          <a:ln/>
        </p:spPr>
        <p:txBody>
          <a:bodyPr wrap="none" lIns="0" tIns="0" rIns="0" bIns="0" rtlCol="0" anchor="t"/>
          <a:lstStyle/>
          <a:p>
            <a:pPr algn="l"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Strategy: Freeze &amp; Adapt</a:t>
            </a:r>
            <a:endParaRPr lang="en-US" sz="1750" dirty="0"/>
          </a:p>
        </p:txBody>
      </p:sp>
      <p:sp>
        <p:nvSpPr>
          <p:cNvPr id="15" name="Text 12"/>
          <p:cNvSpPr/>
          <p:nvPr/>
        </p:nvSpPr>
        <p:spPr>
          <a:xfrm>
            <a:off x="6550223" y="5204698"/>
            <a:ext cx="7084933" cy="571500"/>
          </a:xfrm>
          <a:prstGeom prst="rect">
            <a:avLst/>
          </a:prstGeom>
          <a:noFill/>
          <a:ln/>
        </p:spPr>
        <p:txBody>
          <a:bodyPr wrap="square" lIns="0" tIns="0" rIns="0" bIns="0" rtlCol="0" anchor="t"/>
          <a:lstStyle/>
          <a:p>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We freeze the base convolutional layers (keeping learned features) and train only new classification layers specific to our flower dataset.</a:t>
            </a:r>
            <a:endParaRPr lang="en-US" sz="1400" dirty="0"/>
          </a:p>
        </p:txBody>
      </p:sp>
      <p:sp>
        <p:nvSpPr>
          <p:cNvPr id="16" name="Shape 13"/>
          <p:cNvSpPr/>
          <p:nvPr/>
        </p:nvSpPr>
        <p:spPr>
          <a:xfrm>
            <a:off x="6280190" y="6156246"/>
            <a:ext cx="7556421" cy="1360527"/>
          </a:xfrm>
          <a:prstGeom prst="roundRect">
            <a:avLst>
              <a:gd name="adj" fmla="val 8065"/>
            </a:avLst>
          </a:prstGeom>
          <a:solidFill>
            <a:srgbClr val="FFFFFF"/>
          </a:solidFill>
          <a:ln w="22860">
            <a:solidFill>
              <a:srgbClr val="FFD2D0"/>
            </a:solidFill>
            <a:prstDash val="solid"/>
          </a:ln>
          <a:effectLst>
            <a:outerShdw sx="100000" sy="100000" kx="0" ky="0" algn="bl" rotWithShape="0" blurRad="0" dist="16510" dir="2700000">
              <a:srgbClr val="ffd2d0">
                <a:alpha val="100000"/>
              </a:srgbClr>
            </a:outerShdw>
          </a:effectLst>
        </p:spPr>
      </p:sp>
      <p:sp>
        <p:nvSpPr>
          <p:cNvPr id="17" name="Shape 14"/>
          <p:cNvSpPr/>
          <p:nvPr/>
        </p:nvSpPr>
        <p:spPr>
          <a:xfrm>
            <a:off x="6257330" y="6156246"/>
            <a:ext cx="91440" cy="1360527"/>
          </a:xfrm>
          <a:prstGeom prst="roundRect">
            <a:avLst>
              <a:gd name="adj" fmla="val 175814"/>
            </a:avLst>
          </a:prstGeom>
          <a:solidFill>
            <a:srgbClr val="FFD2D0"/>
          </a:solidFill>
          <a:ln/>
        </p:spPr>
      </p:sp>
      <p:sp>
        <p:nvSpPr>
          <p:cNvPr id="18" name="Text 15"/>
          <p:cNvSpPr/>
          <p:nvPr/>
        </p:nvSpPr>
        <p:spPr>
          <a:xfrm>
            <a:off x="6550223" y="6357699"/>
            <a:ext cx="3853458" cy="278963"/>
          </a:xfrm>
          <a:prstGeom prst="rect">
            <a:avLst/>
          </a:prstGeom>
          <a:noFill/>
          <a:ln/>
        </p:spPr>
        <p:txBody>
          <a:bodyPr wrap="none" lIns="0" tIns="0" rIns="0" bIns="0" rtlCol="0" anchor="t"/>
          <a:lstStyle/>
          <a:p>
            <a:pPr algn="l"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Outcome: Efficiency &amp; Performance</a:t>
            </a:r>
            <a:endParaRPr lang="en-US" sz="1750" dirty="0"/>
          </a:p>
        </p:txBody>
      </p:sp>
      <p:sp>
        <p:nvSpPr>
          <p:cNvPr id="19" name="Text 16"/>
          <p:cNvSpPr/>
          <p:nvPr/>
        </p:nvSpPr>
        <p:spPr>
          <a:xfrm>
            <a:off x="6550223" y="6743819"/>
            <a:ext cx="7084933" cy="571500"/>
          </a:xfrm>
          <a:prstGeom prst="rect">
            <a:avLst/>
          </a:prstGeom>
          <a:noFill/>
          <a:ln/>
        </p:spPr>
        <p:txBody>
          <a:bodyPr wrap="square" lIns="0" tIns="0" rIns="0" bIns="0" rtlCol="0" anchor="t"/>
          <a:lstStyle/>
          <a:p>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Achieves superior accuracy with minimal training time and data—perfect for specialized domains with limited labeled examples.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2361" y="694373"/>
            <a:ext cx="6051947" cy="588169"/>
          </a:xfrm>
          <a:prstGeom prst="rect">
            <a:avLst/>
          </a:prstGeom>
          <a:noFill/>
          <a:ln/>
        </p:spPr>
        <p:txBody>
          <a:bodyPr wrap="none" lIns="0" tIns="0" rIns="0" bIns="0" rtlCol="0" anchor="t"/>
          <a:lstStyle/>
          <a:p>
            <a:pPr algn="l" indent="0" marL="0">
              <a:lnSpc>
                <a:spcPts val="4600"/>
              </a:lnSpc>
              <a:buNone/>
            </a:pPr>
            <a:r>
              <a:rPr lang="en-US" sz="3700" dirty="0">
                <a:solidFill>
                  <a:srgbClr val="9C5461"/>
                </a:solidFill>
                <a:latin typeface="DM Sans Semi Bold" pitchFamily="34" charset="0"/>
                <a:ea typeface="DM Sans Semi Bold" pitchFamily="34" charset="-122"/>
                <a:cs typeface="DM Sans Semi Bold" pitchFamily="34" charset="-120"/>
              </a:rPr>
              <a:t>Model Architecture Design</a:t>
            </a:r>
            <a:endParaRPr lang="en-US" sz="3700" dirty="0"/>
          </a:p>
        </p:txBody>
      </p:sp>
      <p:sp>
        <p:nvSpPr>
          <p:cNvPr id="3" name="Text 1"/>
          <p:cNvSpPr/>
          <p:nvPr/>
        </p:nvSpPr>
        <p:spPr>
          <a:xfrm>
            <a:off x="792361" y="1776532"/>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Light" pitchFamily="34" charset="0"/>
                <a:ea typeface="DM Sans Light" pitchFamily="34" charset="-122"/>
                <a:cs typeface="DM Sans Light" pitchFamily="34" charset="-120"/>
              </a:rPr>
              <a:t>01</a:t>
            </a:r>
            <a:endParaRPr lang="en-US" sz="1450" dirty="0"/>
          </a:p>
        </p:txBody>
      </p:sp>
      <p:pic>
        <p:nvPicPr>
          <p:cNvPr id="4" name="Image 0" descr="preencoded.png">    </p:cNvPr>
          <p:cNvPicPr>
            <a:picLocks noChangeAspect="1"/>
          </p:cNvPicPr>
          <p:nvPr/>
        </p:nvPicPr>
        <p:blipFill>
          <a:blip r:embed="rId1"/>
          <a:stretch>
            <a:fillRect/>
          </a:stretch>
        </p:blipFill>
        <p:spPr>
          <a:xfrm>
            <a:off x="792361" y="2073473"/>
            <a:ext cx="3795236" cy="22860"/>
          </a:xfrm>
          <a:prstGeom prst="rect">
            <a:avLst/>
          </a:prstGeom>
        </p:spPr>
      </p:pic>
      <p:sp>
        <p:nvSpPr>
          <p:cNvPr id="5" name="Text 2"/>
          <p:cNvSpPr/>
          <p:nvPr/>
        </p:nvSpPr>
        <p:spPr>
          <a:xfrm>
            <a:off x="792361" y="2213253"/>
            <a:ext cx="2735342" cy="294084"/>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InceptionV3 Base Model</a:t>
            </a:r>
            <a:endParaRPr lang="en-US" sz="1850" dirty="0"/>
          </a:p>
        </p:txBody>
      </p:sp>
      <p:sp>
        <p:nvSpPr>
          <p:cNvPr id="6" name="Text 3"/>
          <p:cNvSpPr/>
          <p:nvPr/>
        </p:nvSpPr>
        <p:spPr>
          <a:xfrm>
            <a:off x="792361" y="2695456"/>
            <a:ext cx="3795236" cy="903327"/>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Pre-trained feature extractor (frozen weights) provides sophisticated visual understanding</a:t>
            </a:r>
            <a:endParaRPr lang="en-US" sz="1450" dirty="0"/>
          </a:p>
        </p:txBody>
      </p:sp>
      <p:sp>
        <p:nvSpPr>
          <p:cNvPr id="7" name="Text 4"/>
          <p:cNvSpPr/>
          <p:nvPr/>
        </p:nvSpPr>
        <p:spPr>
          <a:xfrm>
            <a:off x="4775716" y="1776532"/>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Light" pitchFamily="34" charset="0"/>
                <a:ea typeface="DM Sans Light" pitchFamily="34" charset="-122"/>
                <a:cs typeface="DM Sans Light" pitchFamily="34" charset="-120"/>
              </a:rPr>
              <a:t>02</a:t>
            </a:r>
            <a:endParaRPr lang="en-US" sz="1450" dirty="0"/>
          </a:p>
        </p:txBody>
      </p:sp>
      <p:pic>
        <p:nvPicPr>
          <p:cNvPr id="8" name="Image 1" descr="preencoded.png">    </p:cNvPr>
          <p:cNvPicPr>
            <a:picLocks noChangeAspect="1"/>
          </p:cNvPicPr>
          <p:nvPr/>
        </p:nvPicPr>
        <p:blipFill>
          <a:blip r:embed="rId2"/>
          <a:stretch>
            <a:fillRect/>
          </a:stretch>
        </p:blipFill>
        <p:spPr>
          <a:xfrm>
            <a:off x="4775716" y="2073473"/>
            <a:ext cx="3795355" cy="22860"/>
          </a:xfrm>
          <a:prstGeom prst="rect">
            <a:avLst/>
          </a:prstGeom>
        </p:spPr>
      </p:pic>
      <p:sp>
        <p:nvSpPr>
          <p:cNvPr id="9" name="Text 5"/>
          <p:cNvSpPr/>
          <p:nvPr/>
        </p:nvSpPr>
        <p:spPr>
          <a:xfrm>
            <a:off x="4775716" y="2213253"/>
            <a:ext cx="2767489" cy="294084"/>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GlobalAveragePooling2D</a:t>
            </a:r>
            <a:endParaRPr lang="en-US" sz="1850" dirty="0"/>
          </a:p>
        </p:txBody>
      </p:sp>
      <p:sp>
        <p:nvSpPr>
          <p:cNvPr id="10" name="Text 6"/>
          <p:cNvSpPr/>
          <p:nvPr/>
        </p:nvSpPr>
        <p:spPr>
          <a:xfrm>
            <a:off x="4775716" y="2695456"/>
            <a:ext cx="3795355" cy="602218"/>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Reduces spatial feature maps to compact 1D vector representation</a:t>
            </a:r>
            <a:endParaRPr lang="en-US" sz="1450" dirty="0"/>
          </a:p>
        </p:txBody>
      </p:sp>
      <p:sp>
        <p:nvSpPr>
          <p:cNvPr id="11" name="Text 7"/>
          <p:cNvSpPr/>
          <p:nvPr/>
        </p:nvSpPr>
        <p:spPr>
          <a:xfrm>
            <a:off x="792361" y="3927991"/>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Light" pitchFamily="34" charset="0"/>
                <a:ea typeface="DM Sans Light" pitchFamily="34" charset="-122"/>
                <a:cs typeface="DM Sans Light" pitchFamily="34" charset="-120"/>
              </a:rPr>
              <a:t>03</a:t>
            </a:r>
            <a:endParaRPr lang="en-US" sz="1450" dirty="0"/>
          </a:p>
        </p:txBody>
      </p:sp>
      <p:pic>
        <p:nvPicPr>
          <p:cNvPr id="12" name="Image 2" descr="preencoded.png">    </p:cNvPr>
          <p:cNvPicPr>
            <a:picLocks noChangeAspect="1"/>
          </p:cNvPicPr>
          <p:nvPr/>
        </p:nvPicPr>
        <p:blipFill>
          <a:blip r:embed="rId3"/>
          <a:stretch>
            <a:fillRect/>
          </a:stretch>
        </p:blipFill>
        <p:spPr>
          <a:xfrm>
            <a:off x="792361" y="4187309"/>
            <a:ext cx="3795236" cy="22860"/>
          </a:xfrm>
          <a:prstGeom prst="rect">
            <a:avLst/>
          </a:prstGeom>
        </p:spPr>
      </p:pic>
      <p:sp>
        <p:nvSpPr>
          <p:cNvPr id="13" name="Text 8"/>
          <p:cNvSpPr/>
          <p:nvPr/>
        </p:nvSpPr>
        <p:spPr>
          <a:xfrm>
            <a:off x="792361" y="4364712"/>
            <a:ext cx="2352437" cy="294084"/>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Dropout Layer (0.15)</a:t>
            </a:r>
            <a:endParaRPr lang="en-US" sz="1850" dirty="0"/>
          </a:p>
        </p:txBody>
      </p:sp>
      <p:sp>
        <p:nvSpPr>
          <p:cNvPr id="14" name="Text 9"/>
          <p:cNvSpPr/>
          <p:nvPr/>
        </p:nvSpPr>
        <p:spPr>
          <a:xfrm>
            <a:off x="792361" y="4846915"/>
            <a:ext cx="3795236" cy="602218"/>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Randomly deactivates neurons during training to prevent overfitting</a:t>
            </a:r>
            <a:endParaRPr lang="en-US" sz="1450" dirty="0"/>
          </a:p>
        </p:txBody>
      </p:sp>
      <p:sp>
        <p:nvSpPr>
          <p:cNvPr id="15" name="Text 10"/>
          <p:cNvSpPr/>
          <p:nvPr/>
        </p:nvSpPr>
        <p:spPr>
          <a:xfrm>
            <a:off x="4775716" y="3927991"/>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Light" pitchFamily="34" charset="0"/>
                <a:ea typeface="DM Sans Light" pitchFamily="34" charset="-122"/>
                <a:cs typeface="DM Sans Light" pitchFamily="34" charset="-120"/>
              </a:rPr>
              <a:t>04</a:t>
            </a:r>
            <a:endParaRPr lang="en-US" sz="1450" dirty="0"/>
          </a:p>
        </p:txBody>
      </p:sp>
      <p:pic>
        <p:nvPicPr>
          <p:cNvPr id="16" name="Image 3" descr="preencoded.png">    </p:cNvPr>
          <p:cNvPicPr>
            <a:picLocks noChangeAspect="1"/>
          </p:cNvPicPr>
          <p:nvPr/>
        </p:nvPicPr>
        <p:blipFill>
          <a:blip r:embed="rId4"/>
          <a:stretch>
            <a:fillRect/>
          </a:stretch>
        </p:blipFill>
        <p:spPr>
          <a:xfrm>
            <a:off x="4775716" y="4187309"/>
            <a:ext cx="3795355" cy="22860"/>
          </a:xfrm>
          <a:prstGeom prst="rect">
            <a:avLst/>
          </a:prstGeom>
        </p:spPr>
      </p:pic>
      <p:sp>
        <p:nvSpPr>
          <p:cNvPr id="17" name="Text 11"/>
          <p:cNvSpPr/>
          <p:nvPr/>
        </p:nvSpPr>
        <p:spPr>
          <a:xfrm>
            <a:off x="4775716" y="4364712"/>
            <a:ext cx="2827496" cy="294084"/>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Dense Layer (1024, ReLU)</a:t>
            </a:r>
            <a:endParaRPr lang="en-US" sz="1850" dirty="0"/>
          </a:p>
        </p:txBody>
      </p:sp>
      <p:sp>
        <p:nvSpPr>
          <p:cNvPr id="18" name="Text 12"/>
          <p:cNvSpPr/>
          <p:nvPr/>
        </p:nvSpPr>
        <p:spPr>
          <a:xfrm>
            <a:off x="4775716" y="4846915"/>
            <a:ext cx="3795355" cy="602218"/>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Learns complex decision boundaries specific to flower classification</a:t>
            </a:r>
            <a:endParaRPr lang="en-US" sz="1450" dirty="0"/>
          </a:p>
        </p:txBody>
      </p:sp>
      <p:sp>
        <p:nvSpPr>
          <p:cNvPr id="19" name="Text 13"/>
          <p:cNvSpPr/>
          <p:nvPr/>
        </p:nvSpPr>
        <p:spPr>
          <a:xfrm>
            <a:off x="792361" y="5778341"/>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Light" pitchFamily="34" charset="0"/>
                <a:ea typeface="DM Sans Light" pitchFamily="34" charset="-122"/>
                <a:cs typeface="DM Sans Light" pitchFamily="34" charset="-120"/>
              </a:rPr>
              <a:t>05</a:t>
            </a:r>
            <a:endParaRPr lang="en-US" sz="1450" dirty="0"/>
          </a:p>
        </p:txBody>
      </p:sp>
      <p:pic>
        <p:nvPicPr>
          <p:cNvPr id="20" name="Image 4" descr="preencoded.png">    </p:cNvPr>
          <p:cNvPicPr>
            <a:picLocks noChangeAspect="1"/>
          </p:cNvPicPr>
          <p:nvPr/>
        </p:nvPicPr>
        <p:blipFill>
          <a:blip r:embed="rId5"/>
          <a:stretch>
            <a:fillRect/>
          </a:stretch>
        </p:blipFill>
        <p:spPr>
          <a:xfrm>
            <a:off x="792361" y="6000036"/>
            <a:ext cx="7778710" cy="22860"/>
          </a:xfrm>
          <a:prstGeom prst="rect">
            <a:avLst/>
          </a:prstGeom>
        </p:spPr>
      </p:pic>
      <p:sp>
        <p:nvSpPr>
          <p:cNvPr id="21" name="Text 14"/>
          <p:cNvSpPr/>
          <p:nvPr/>
        </p:nvSpPr>
        <p:spPr>
          <a:xfrm>
            <a:off x="792361" y="6215062"/>
            <a:ext cx="2943939" cy="294084"/>
          </a:xfrm>
          <a:prstGeom prst="rect">
            <a:avLst/>
          </a:prstGeom>
          <a:noFill/>
          <a:ln/>
        </p:spPr>
        <p:txBody>
          <a:bodyPr wrap="none" lIns="0" tIns="0" rIns="0" bIns="0" rtlCol="0" anchor="t"/>
          <a:lstStyle/>
          <a:p>
            <a:pPr algn="l" indent="0" marL="0">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Output Layer (5, Softmax)</a:t>
            </a:r>
            <a:endParaRPr lang="en-US" sz="1850" dirty="0"/>
          </a:p>
        </p:txBody>
      </p:sp>
      <p:sp>
        <p:nvSpPr>
          <p:cNvPr id="22" name="Text 15"/>
          <p:cNvSpPr/>
          <p:nvPr/>
        </p:nvSpPr>
        <p:spPr>
          <a:xfrm>
            <a:off x="792361" y="6697266"/>
            <a:ext cx="7778710" cy="301109"/>
          </a:xfrm>
          <a:prstGeom prst="rect">
            <a:avLst/>
          </a:prstGeom>
          <a:noFill/>
          <a:ln/>
        </p:spPr>
        <p:txBody>
          <a:bodyPr wrap="non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Produces probability distribution across five flower classes</a:t>
            </a:r>
            <a:endParaRPr lang="en-US" sz="1450" dirty="0"/>
          </a:p>
        </p:txBody>
      </p:sp>
      <p:pic>
        <p:nvPicPr>
          <p:cNvPr id="23" name="Image 5" descr="preencoded.png">    </p:cNvPr>
          <p:cNvPicPr>
            <a:picLocks noChangeAspect="1"/>
          </p:cNvPicPr>
          <p:nvPr/>
        </p:nvPicPr>
        <p:blipFill>
          <a:blip r:embed="rId6"/>
          <a:stretch>
            <a:fillRect/>
          </a:stretch>
        </p:blipFill>
        <p:spPr>
          <a:xfrm>
            <a:off x="9037796" y="1776532"/>
            <a:ext cx="3331250" cy="3331250"/>
          </a:xfrm>
          <a:prstGeom prst="rect">
            <a:avLst/>
          </a:prstGeom>
        </p:spPr>
      </p:pic>
      <p:sp>
        <p:nvSpPr>
          <p:cNvPr id="24" name="Shape 16"/>
          <p:cNvSpPr/>
          <p:nvPr/>
        </p:nvSpPr>
        <p:spPr>
          <a:xfrm>
            <a:off x="9037796" y="5319474"/>
            <a:ext cx="4807744" cy="2004060"/>
          </a:xfrm>
          <a:prstGeom prst="roundRect">
            <a:avLst>
              <a:gd name="adj" fmla="val 8452"/>
            </a:avLst>
          </a:prstGeom>
          <a:solidFill>
            <a:srgbClr val="FFB3BB"/>
          </a:solidFill>
          <a:ln/>
        </p:spPr>
      </p:sp>
      <p:pic>
        <p:nvPicPr>
          <p:cNvPr id="25" name="Image 6" descr="preencoded.png">    </p:cNvPr>
          <p:cNvPicPr>
            <a:picLocks noChangeAspect="1"/>
          </p:cNvPicPr>
          <p:nvPr/>
        </p:nvPicPr>
        <p:blipFill>
          <a:blip r:embed="rId7"/>
          <a:stretch>
            <a:fillRect/>
          </a:stretch>
        </p:blipFill>
        <p:spPr>
          <a:xfrm>
            <a:off x="9225915" y="5595699"/>
            <a:ext cx="235148" cy="188119"/>
          </a:xfrm>
          <a:prstGeom prst="rect">
            <a:avLst/>
          </a:prstGeom>
        </p:spPr>
      </p:pic>
      <p:sp>
        <p:nvSpPr>
          <p:cNvPr id="26" name="Text 17"/>
          <p:cNvSpPr/>
          <p:nvPr/>
        </p:nvSpPr>
        <p:spPr>
          <a:xfrm>
            <a:off x="9649182" y="5554623"/>
            <a:ext cx="4008239" cy="1505545"/>
          </a:xfrm>
          <a:prstGeom prst="rect">
            <a:avLst/>
          </a:prstGeom>
          <a:noFill/>
          <a:ln/>
        </p:spPr>
        <p:txBody>
          <a:bodyPr wrap="square" lIns="0" tIns="0" rIns="0" bIns="0" rtlCol="0" anchor="t"/>
          <a:lstStyle/>
          <a:p>
            <a:pPr algn="l" indent="0" marL="0">
              <a:lnSpc>
                <a:spcPts val="2350"/>
              </a:lnSpc>
              <a:buNone/>
            </a:pPr>
            <a:r>
              <a:rPr lang="en-US" sz="1450" b="1" dirty="0">
                <a:solidFill>
                  <a:srgbClr val="000000"/>
                </a:solidFill>
                <a:latin typeface="DM Sans" pitchFamily="34" charset="0"/>
                <a:ea typeface="DM Sans" pitchFamily="34" charset="-122"/>
                <a:cs typeface="DM Sans" pitchFamily="34" charset="-120"/>
              </a:rPr>
              <a:t>Key Advantage:</a:t>
            </a:r>
            <a:pPr algn="l" indent="0" marL="0">
              <a:lnSpc>
                <a:spcPts val="2350"/>
              </a:lnSpc>
              <a:buNone/>
            </a:pPr>
            <a:r>
              <a:rPr lang="en-US" sz="1450" dirty="0">
                <a:solidFill>
                  <a:srgbClr val="000000"/>
                </a:solidFill>
                <a:latin typeface="DM Sans" pitchFamily="34" charset="0"/>
                <a:ea typeface="DM Sans" pitchFamily="34" charset="-122"/>
                <a:cs typeface="DM Sans" pitchFamily="34" charset="-120"/>
              </a:rPr>
              <a:t> By freezing InceptionV3's base layers, we minimize trainable parameters—dramatically reducing training time while maintaining the powerful feature extraction capabilities learned from ImageNet.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1512"/>
            <a:ext cx="5037058" cy="589121"/>
          </a:xfrm>
          <a:prstGeom prst="rect">
            <a:avLst/>
          </a:prstGeom>
          <a:noFill/>
          <a:ln/>
        </p:spPr>
        <p:txBody>
          <a:bodyPr wrap="none" lIns="0" tIns="0" rIns="0" bIns="0" rtlCol="0" anchor="t"/>
          <a:lstStyle/>
          <a:p>
            <a:pPr algn="l" indent="0" marL="0">
              <a:lnSpc>
                <a:spcPts val="4600"/>
              </a:lnSpc>
              <a:buNone/>
            </a:pPr>
            <a:r>
              <a:rPr lang="en-US" sz="3700" dirty="0">
                <a:solidFill>
                  <a:srgbClr val="9C5461"/>
                </a:solidFill>
                <a:latin typeface="DM Sans Semi Bold" pitchFamily="34" charset="0"/>
                <a:ea typeface="DM Sans Semi Bold" pitchFamily="34" charset="-122"/>
                <a:cs typeface="DM Sans Semi Bold" pitchFamily="34" charset="-120"/>
              </a:rPr>
              <a:t>Training Configuration</a:t>
            </a:r>
            <a:endParaRPr lang="en-US" sz="3700" dirty="0"/>
          </a:p>
        </p:txBody>
      </p:sp>
      <p:sp>
        <p:nvSpPr>
          <p:cNvPr id="3" name="Shape 1"/>
          <p:cNvSpPr/>
          <p:nvPr/>
        </p:nvSpPr>
        <p:spPr>
          <a:xfrm>
            <a:off x="793790" y="1637705"/>
            <a:ext cx="6427113" cy="1516499"/>
          </a:xfrm>
          <a:prstGeom prst="roundRect">
            <a:avLst>
              <a:gd name="adj" fmla="val 11190"/>
            </a:avLst>
          </a:prstGeom>
          <a:solidFill>
            <a:srgbClr val="FFC7CD"/>
          </a:solidFill>
          <a:ln w="7620">
            <a:solidFill>
              <a:srgbClr val="E5ADB3"/>
            </a:solidFill>
            <a:prstDash val="solid"/>
          </a:ln>
          <a:effectLst>
            <a:outerShdw sx="100000" sy="100000" kx="0" ky="0" algn="bl" rotWithShape="0" blurRad="0" dist="16510" dir="2700000">
              <a:srgbClr val="e5adb3">
                <a:alpha val="100000"/>
              </a:srgbClr>
            </a:outerShdw>
          </a:effectLst>
        </p:spPr>
      </p:sp>
      <p:sp>
        <p:nvSpPr>
          <p:cNvPr id="4" name="Text 2"/>
          <p:cNvSpPr/>
          <p:nvPr/>
        </p:nvSpPr>
        <p:spPr>
          <a:xfrm>
            <a:off x="989886" y="1833801"/>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DM Sans Semi Bold" pitchFamily="34" charset="0"/>
                <a:ea typeface="DM Sans Semi Bold" pitchFamily="34" charset="-122"/>
                <a:cs typeface="DM Sans Semi Bold" pitchFamily="34" charset="-120"/>
              </a:rPr>
              <a:t>Loss Function</a:t>
            </a:r>
            <a:endParaRPr lang="en-US" sz="1850" dirty="0"/>
          </a:p>
        </p:txBody>
      </p:sp>
      <p:sp>
        <p:nvSpPr>
          <p:cNvPr id="5" name="Text 3"/>
          <p:cNvSpPr/>
          <p:nvPr/>
        </p:nvSpPr>
        <p:spPr>
          <a:xfrm>
            <a:off x="989886" y="2241590"/>
            <a:ext cx="6034921" cy="30170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DM Sans" pitchFamily="34" charset="0"/>
                <a:ea typeface="DM Sans" pitchFamily="34" charset="-122"/>
                <a:cs typeface="DM Sans" pitchFamily="34" charset="-120"/>
              </a:rPr>
              <a:t>Categorical Crossentropy</a:t>
            </a:r>
            <a:endParaRPr lang="en-US" sz="1450" dirty="0"/>
          </a:p>
        </p:txBody>
      </p:sp>
      <p:sp>
        <p:nvSpPr>
          <p:cNvPr id="6" name="Text 4"/>
          <p:cNvSpPr/>
          <p:nvPr/>
        </p:nvSpPr>
        <p:spPr>
          <a:xfrm>
            <a:off x="989886" y="2656403"/>
            <a:ext cx="6034921"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DM Sans" pitchFamily="34" charset="0"/>
                <a:ea typeface="DM Sans" pitchFamily="34" charset="-122"/>
                <a:cs typeface="DM Sans" pitchFamily="34" charset="-120"/>
              </a:rPr>
              <a:t>Standard choice for multi-class classification problems</a:t>
            </a:r>
            <a:endParaRPr lang="en-US" sz="1450" dirty="0"/>
          </a:p>
        </p:txBody>
      </p:sp>
      <p:sp>
        <p:nvSpPr>
          <p:cNvPr id="7" name="Shape 5"/>
          <p:cNvSpPr/>
          <p:nvPr/>
        </p:nvSpPr>
        <p:spPr>
          <a:xfrm>
            <a:off x="7409378" y="1637705"/>
            <a:ext cx="6427232" cy="1516499"/>
          </a:xfrm>
          <a:prstGeom prst="roundRect">
            <a:avLst>
              <a:gd name="adj" fmla="val 11190"/>
            </a:avLst>
          </a:prstGeom>
          <a:solidFill>
            <a:srgbClr val="F9D2DA"/>
          </a:solidFill>
          <a:ln w="7620">
            <a:solidFill>
              <a:srgbClr val="DFB8C0"/>
            </a:solidFill>
            <a:prstDash val="solid"/>
          </a:ln>
          <a:effectLst>
            <a:outerShdw sx="100000" sy="100000" kx="0" ky="0" algn="bl" rotWithShape="0" blurRad="0" dist="16510" dir="2700000">
              <a:srgbClr val="dfb8c0">
                <a:alpha val="100000"/>
              </a:srgbClr>
            </a:outerShdw>
          </a:effectLst>
        </p:spPr>
      </p:sp>
      <p:sp>
        <p:nvSpPr>
          <p:cNvPr id="8" name="Text 6"/>
          <p:cNvSpPr/>
          <p:nvPr/>
        </p:nvSpPr>
        <p:spPr>
          <a:xfrm>
            <a:off x="7605474" y="1833801"/>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DM Sans Semi Bold" pitchFamily="34" charset="0"/>
                <a:ea typeface="DM Sans Semi Bold" pitchFamily="34" charset="-122"/>
                <a:cs typeface="DM Sans Semi Bold" pitchFamily="34" charset="-120"/>
              </a:rPr>
              <a:t>Optimizer</a:t>
            </a:r>
            <a:endParaRPr lang="en-US" sz="1850" dirty="0"/>
          </a:p>
        </p:txBody>
      </p:sp>
      <p:sp>
        <p:nvSpPr>
          <p:cNvPr id="9" name="Text 7"/>
          <p:cNvSpPr/>
          <p:nvPr/>
        </p:nvSpPr>
        <p:spPr>
          <a:xfrm>
            <a:off x="7605474" y="2241590"/>
            <a:ext cx="6035040" cy="30170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DM Sans" pitchFamily="34" charset="0"/>
                <a:ea typeface="DM Sans" pitchFamily="34" charset="-122"/>
                <a:cs typeface="DM Sans" pitchFamily="34" charset="-120"/>
              </a:rPr>
              <a:t>Adam</a:t>
            </a:r>
            <a:endParaRPr lang="en-US" sz="1450" dirty="0"/>
          </a:p>
        </p:txBody>
      </p:sp>
      <p:sp>
        <p:nvSpPr>
          <p:cNvPr id="10" name="Text 8"/>
          <p:cNvSpPr/>
          <p:nvPr/>
        </p:nvSpPr>
        <p:spPr>
          <a:xfrm>
            <a:off x="7605474" y="2656403"/>
            <a:ext cx="603504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DM Sans" pitchFamily="34" charset="0"/>
                <a:ea typeface="DM Sans" pitchFamily="34" charset="-122"/>
                <a:cs typeface="DM Sans" pitchFamily="34" charset="-120"/>
              </a:rPr>
              <a:t>Learning rate: 0.0001 for stable convergence</a:t>
            </a:r>
            <a:endParaRPr lang="en-US" sz="1450" dirty="0"/>
          </a:p>
        </p:txBody>
      </p:sp>
      <p:sp>
        <p:nvSpPr>
          <p:cNvPr id="11" name="Shape 9"/>
          <p:cNvSpPr/>
          <p:nvPr/>
        </p:nvSpPr>
        <p:spPr>
          <a:xfrm>
            <a:off x="793790" y="3342680"/>
            <a:ext cx="6427113" cy="1516499"/>
          </a:xfrm>
          <a:prstGeom prst="roundRect">
            <a:avLst>
              <a:gd name="adj" fmla="val 11190"/>
            </a:avLst>
          </a:prstGeom>
          <a:solidFill>
            <a:srgbClr val="FFD2D0"/>
          </a:solidFill>
          <a:ln w="7620">
            <a:solidFill>
              <a:srgbClr val="E5B8B6"/>
            </a:solidFill>
            <a:prstDash val="solid"/>
          </a:ln>
          <a:effectLst>
            <a:outerShdw sx="100000" sy="100000" kx="0" ky="0" algn="bl" rotWithShape="0" blurRad="0" dist="16510" dir="2700000">
              <a:srgbClr val="e5b8b6">
                <a:alpha val="100000"/>
              </a:srgbClr>
            </a:outerShdw>
          </a:effectLst>
        </p:spPr>
      </p:sp>
      <p:sp>
        <p:nvSpPr>
          <p:cNvPr id="12" name="Text 10"/>
          <p:cNvSpPr/>
          <p:nvPr/>
        </p:nvSpPr>
        <p:spPr>
          <a:xfrm>
            <a:off x="989886" y="3538776"/>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DM Sans Semi Bold" pitchFamily="34" charset="0"/>
                <a:ea typeface="DM Sans Semi Bold" pitchFamily="34" charset="-122"/>
                <a:cs typeface="DM Sans Semi Bold" pitchFamily="34" charset="-120"/>
              </a:rPr>
              <a:t>Evaluation Metric</a:t>
            </a:r>
            <a:endParaRPr lang="en-US" sz="1850" dirty="0"/>
          </a:p>
        </p:txBody>
      </p:sp>
      <p:sp>
        <p:nvSpPr>
          <p:cNvPr id="13" name="Text 11"/>
          <p:cNvSpPr/>
          <p:nvPr/>
        </p:nvSpPr>
        <p:spPr>
          <a:xfrm>
            <a:off x="989886" y="3946565"/>
            <a:ext cx="6034921" cy="30170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DM Sans" pitchFamily="34" charset="0"/>
                <a:ea typeface="DM Sans" pitchFamily="34" charset="-122"/>
                <a:cs typeface="DM Sans" pitchFamily="34" charset="-120"/>
              </a:rPr>
              <a:t>Accuracy</a:t>
            </a:r>
            <a:endParaRPr lang="en-US" sz="1450" dirty="0"/>
          </a:p>
        </p:txBody>
      </p:sp>
      <p:sp>
        <p:nvSpPr>
          <p:cNvPr id="14" name="Text 12"/>
          <p:cNvSpPr/>
          <p:nvPr/>
        </p:nvSpPr>
        <p:spPr>
          <a:xfrm>
            <a:off x="989886" y="4361378"/>
            <a:ext cx="6034921"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DM Sans" pitchFamily="34" charset="0"/>
                <a:ea typeface="DM Sans" pitchFamily="34" charset="-122"/>
                <a:cs typeface="DM Sans" pitchFamily="34" charset="-120"/>
              </a:rPr>
              <a:t>Percentage of correctly classified images</a:t>
            </a:r>
            <a:endParaRPr lang="en-US" sz="1450" dirty="0"/>
          </a:p>
        </p:txBody>
      </p:sp>
      <p:sp>
        <p:nvSpPr>
          <p:cNvPr id="15" name="Shape 13"/>
          <p:cNvSpPr/>
          <p:nvPr/>
        </p:nvSpPr>
        <p:spPr>
          <a:xfrm>
            <a:off x="7409378" y="3342680"/>
            <a:ext cx="6427232" cy="1516499"/>
          </a:xfrm>
          <a:prstGeom prst="roundRect">
            <a:avLst>
              <a:gd name="adj" fmla="val 11190"/>
            </a:avLst>
          </a:prstGeom>
          <a:solidFill>
            <a:srgbClr val="FFE7CD"/>
          </a:solidFill>
          <a:ln w="7620">
            <a:solidFill>
              <a:srgbClr val="E5CDB3"/>
            </a:solidFill>
            <a:prstDash val="solid"/>
          </a:ln>
          <a:effectLst>
            <a:outerShdw sx="100000" sy="100000" kx="0" ky="0" algn="bl" rotWithShape="0" blurRad="0" dist="16510" dir="2700000">
              <a:srgbClr val="e5cdb3">
                <a:alpha val="100000"/>
              </a:srgbClr>
            </a:outerShdw>
          </a:effectLst>
        </p:spPr>
      </p:sp>
      <p:sp>
        <p:nvSpPr>
          <p:cNvPr id="16" name="Text 14"/>
          <p:cNvSpPr/>
          <p:nvPr/>
        </p:nvSpPr>
        <p:spPr>
          <a:xfrm>
            <a:off x="7605474" y="3538776"/>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DM Sans Semi Bold" pitchFamily="34" charset="0"/>
                <a:ea typeface="DM Sans Semi Bold" pitchFamily="34" charset="-122"/>
                <a:cs typeface="DM Sans Semi Bold" pitchFamily="34" charset="-120"/>
              </a:rPr>
              <a:t>Callback</a:t>
            </a:r>
            <a:endParaRPr lang="en-US" sz="1850" dirty="0"/>
          </a:p>
        </p:txBody>
      </p:sp>
      <p:sp>
        <p:nvSpPr>
          <p:cNvPr id="17" name="Text 15"/>
          <p:cNvSpPr/>
          <p:nvPr/>
        </p:nvSpPr>
        <p:spPr>
          <a:xfrm>
            <a:off x="7605474" y="3946565"/>
            <a:ext cx="6035040" cy="301704"/>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DM Sans" pitchFamily="34" charset="0"/>
                <a:ea typeface="DM Sans" pitchFamily="34" charset="-122"/>
                <a:cs typeface="DM Sans" pitchFamily="34" charset="-120"/>
              </a:rPr>
              <a:t>ModelCheckpoint</a:t>
            </a:r>
            <a:endParaRPr lang="en-US" sz="1450" dirty="0"/>
          </a:p>
        </p:txBody>
      </p:sp>
      <p:sp>
        <p:nvSpPr>
          <p:cNvPr id="18" name="Text 16"/>
          <p:cNvSpPr/>
          <p:nvPr/>
        </p:nvSpPr>
        <p:spPr>
          <a:xfrm>
            <a:off x="7605474" y="4361378"/>
            <a:ext cx="603504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DM Sans" pitchFamily="34" charset="0"/>
                <a:ea typeface="DM Sans" pitchFamily="34" charset="-122"/>
                <a:cs typeface="DM Sans" pitchFamily="34" charset="-120"/>
              </a:rPr>
              <a:t>Auto-saves best performing model</a:t>
            </a:r>
            <a:endParaRPr lang="en-US" sz="1450" dirty="0"/>
          </a:p>
        </p:txBody>
      </p:sp>
      <p:sp>
        <p:nvSpPr>
          <p:cNvPr id="19" name="Shape 17"/>
          <p:cNvSpPr/>
          <p:nvPr/>
        </p:nvSpPr>
        <p:spPr>
          <a:xfrm>
            <a:off x="793790" y="5165396"/>
            <a:ext cx="13042821" cy="31075"/>
          </a:xfrm>
          <a:prstGeom prst="rect">
            <a:avLst/>
          </a:prstGeom>
          <a:solidFill>
            <a:srgbClr val="4A4A4A">
              <a:alpha val="50000"/>
            </a:srgbClr>
          </a:solidFill>
          <a:ln/>
        </p:spPr>
      </p:sp>
      <p:sp>
        <p:nvSpPr>
          <p:cNvPr id="20" name="Text 18"/>
          <p:cNvSpPr/>
          <p:nvPr/>
        </p:nvSpPr>
        <p:spPr>
          <a:xfrm>
            <a:off x="793790" y="5596890"/>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9C5461"/>
                </a:solidFill>
                <a:latin typeface="DM Sans Semi Bold" pitchFamily="34" charset="0"/>
                <a:ea typeface="DM Sans Semi Bold" pitchFamily="34" charset="-122"/>
                <a:cs typeface="DM Sans Semi Bold" pitchFamily="34" charset="-120"/>
              </a:rPr>
              <a:t>Training Parameters</a:t>
            </a:r>
            <a:endParaRPr lang="en-US" sz="2200" dirty="0"/>
          </a:p>
        </p:txBody>
      </p:sp>
      <p:sp>
        <p:nvSpPr>
          <p:cNvPr id="21" name="Text 19"/>
          <p:cNvSpPr/>
          <p:nvPr/>
        </p:nvSpPr>
        <p:spPr>
          <a:xfrm>
            <a:off x="793790" y="6138743"/>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A"/>
                </a:solidFill>
                <a:latin typeface="DM Sans" pitchFamily="34" charset="0"/>
                <a:ea typeface="DM Sans" pitchFamily="34" charset="-122"/>
                <a:cs typeface="DM Sans" pitchFamily="34" charset="-120"/>
              </a:rPr>
              <a:t>Epochs:</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10 iterations through the dataset</a:t>
            </a:r>
            <a:endParaRPr lang="en-US" sz="1450" dirty="0"/>
          </a:p>
        </p:txBody>
      </p:sp>
      <p:sp>
        <p:nvSpPr>
          <p:cNvPr id="22" name="Text 20"/>
          <p:cNvSpPr/>
          <p:nvPr/>
        </p:nvSpPr>
        <p:spPr>
          <a:xfrm>
            <a:off x="793790" y="6506408"/>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A4A4A"/>
                </a:solidFill>
                <a:latin typeface="DM Sans" pitchFamily="34" charset="0"/>
                <a:ea typeface="DM Sans" pitchFamily="34" charset="-122"/>
                <a:cs typeface="DM Sans" pitchFamily="34" charset="-120"/>
              </a:rPr>
              <a:t>Steps per epoch:</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Calculated based on training set size and batch size</a:t>
            </a:r>
            <a:endParaRPr lang="en-US" sz="1450" dirty="0"/>
          </a:p>
        </p:txBody>
      </p:sp>
      <p:sp>
        <p:nvSpPr>
          <p:cNvPr id="23" name="Text 21"/>
          <p:cNvSpPr/>
          <p:nvPr/>
        </p:nvSpPr>
        <p:spPr>
          <a:xfrm>
            <a:off x="793790" y="7175778"/>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A"/>
                </a:solidFill>
                <a:latin typeface="DM Sans" pitchFamily="34" charset="0"/>
                <a:ea typeface="DM Sans" pitchFamily="34" charset="-122"/>
                <a:cs typeface="DM Sans" pitchFamily="34" charset="-120"/>
              </a:rPr>
              <a:t>Validation steps:</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Proportional to validation set size</a:t>
            </a:r>
            <a:endParaRPr lang="en-US" sz="1450" dirty="0"/>
          </a:p>
        </p:txBody>
      </p:sp>
      <p:sp>
        <p:nvSpPr>
          <p:cNvPr id="24" name="Text 22"/>
          <p:cNvSpPr/>
          <p:nvPr/>
        </p:nvSpPr>
        <p:spPr>
          <a:xfrm>
            <a:off x="7552849" y="5578078"/>
            <a:ext cx="6291382" cy="1810226"/>
          </a:xfrm>
          <a:prstGeom prst="rect">
            <a:avLst/>
          </a:prstGeom>
          <a:noFill/>
          <a:ln/>
        </p:spPr>
        <p:txBody>
          <a:bodyPr wrap="square" lIns="0" tIns="0" rIns="0" bIns="0" rtlCol="0" anchor="t"/>
          <a:lstStyle/>
          <a:p>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The </a:t>
            </a:r>
            <a:pPr algn="l" indent="0" marL="0">
              <a:lnSpc>
                <a:spcPts val="2350"/>
              </a:lnSpc>
              <a:buNone/>
            </a:pPr>
            <a:r>
              <a:rPr lang="en-US" sz="1450" dirty="0">
                <a:solidFill>
                  <a:srgbClr val="FF2E45"/>
                </a:solidFill>
                <a:latin typeface="DM Sans" pitchFamily="34" charset="0"/>
                <a:ea typeface="DM Sans" pitchFamily="34" charset="-122"/>
                <a:cs typeface="DM Sans" pitchFamily="34" charset="-120"/>
              </a:rPr>
              <a:t>Adam optimizer</a:t>
            </a:r>
            <a:pPr algn="l" indent="0" marL="0">
              <a:lnSpc>
                <a:spcPts val="2350"/>
              </a:lnSpc>
              <a:buNone/>
            </a:pPr>
            <a:r>
              <a:rPr lang="en-US" sz="1450" dirty="0">
                <a:solidFill>
                  <a:srgbClr val="4A4A4A"/>
                </a:solidFill>
                <a:latin typeface="DM Sans" pitchFamily="34" charset="0"/>
                <a:ea typeface="DM Sans" pitchFamily="34" charset="-122"/>
                <a:cs typeface="DM Sans" pitchFamily="34" charset="-120"/>
              </a:rPr>
              <a:t> combines the benefits of momentum and adaptive learning rates, making it highly effective for deep learning. Our conservative learning rate of 0.0001 ensures stable training without overshooting optimal weights. The ModelCheckpoint callback monitors validation performance, automatically preserving the best model version—crucial when training might overfit in later epochs.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634127"/>
            <a:ext cx="6100763" cy="558165"/>
          </a:xfrm>
          <a:prstGeom prst="rect">
            <a:avLst/>
          </a:prstGeom>
          <a:noFill/>
          <a:ln/>
        </p:spPr>
        <p:txBody>
          <a:bodyPr wrap="none" lIns="0" tIns="0" rIns="0" bIns="0" rtlCol="0" anchor="t"/>
          <a:lstStyle/>
          <a:p>
            <a:pPr algn="l" indent="0" marL="0">
              <a:lnSpc>
                <a:spcPts val="4350"/>
              </a:lnSpc>
              <a:buNone/>
            </a:pPr>
            <a:r>
              <a:rPr lang="en-US" sz="3500" dirty="0">
                <a:solidFill>
                  <a:srgbClr val="9C5461"/>
                </a:solidFill>
                <a:latin typeface="DM Sans Semi Bold" pitchFamily="34" charset="0"/>
                <a:ea typeface="DM Sans Semi Bold" pitchFamily="34" charset="-122"/>
                <a:cs typeface="DM Sans Semi Bold" pitchFamily="34" charset="-120"/>
              </a:rPr>
              <a:t>Model Performance Analysis</a:t>
            </a:r>
            <a:endParaRPr lang="en-US" sz="3500" dirty="0"/>
          </a:p>
        </p:txBody>
      </p:sp>
      <p:sp>
        <p:nvSpPr>
          <p:cNvPr id="4" name="Text 1"/>
          <p:cNvSpPr/>
          <p:nvPr/>
        </p:nvSpPr>
        <p:spPr>
          <a:xfrm>
            <a:off x="793790" y="1638776"/>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9C5461"/>
                </a:solidFill>
                <a:latin typeface="DM Sans Semi Bold" pitchFamily="34" charset="0"/>
                <a:ea typeface="DM Sans Semi Bold" pitchFamily="34" charset="-122"/>
                <a:cs typeface="DM Sans Semi Bold" pitchFamily="34" charset="-120"/>
              </a:rPr>
              <a:t>Training Dynamics</a:t>
            </a:r>
            <a:endParaRPr lang="en-US" sz="2100" dirty="0"/>
          </a:p>
        </p:txBody>
      </p:sp>
      <p:sp>
        <p:nvSpPr>
          <p:cNvPr id="5" name="Text 2"/>
          <p:cNvSpPr/>
          <p:nvPr/>
        </p:nvSpPr>
        <p:spPr>
          <a:xfrm>
            <a:off x="793790" y="2152174"/>
            <a:ext cx="6438900" cy="571500"/>
          </a:xfrm>
          <a:prstGeom prst="rect">
            <a:avLst/>
          </a:prstGeom>
          <a:noFill/>
          <a:ln/>
        </p:spPr>
        <p:txBody>
          <a:bodyPr wrap="square" lIns="0" tIns="0" rIns="0" bIns="0" rtlCol="0" anchor="t"/>
          <a:lstStyle/>
          <a:p>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We monitor both training and validation metrics across all epochs to assess model learning and detect potential overfitting. The ideal scenario shows:</a:t>
            </a:r>
            <a:endParaRPr lang="en-US" sz="1400" dirty="0"/>
          </a:p>
        </p:txBody>
      </p:sp>
      <p:sp>
        <p:nvSpPr>
          <p:cNvPr id="6" name="Text 3"/>
          <p:cNvSpPr/>
          <p:nvPr/>
        </p:nvSpPr>
        <p:spPr>
          <a:xfrm>
            <a:off x="793790" y="2884408"/>
            <a:ext cx="643890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A4A4A"/>
                </a:solidFill>
                <a:highlight>
                  <a:srgbClr val="FFC7CD"/>
                </a:highlight>
                <a:latin typeface="DM Sans" pitchFamily="34" charset="0"/>
                <a:ea typeface="DM Sans" pitchFamily="34" charset="-122"/>
                <a:cs typeface="DM Sans" pitchFamily="34" charset="-120"/>
              </a:rPr>
              <a:t>Steady accuracy improvement</a:t>
            </a:r>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 as the model learns flower features</a:t>
            </a:r>
            <a:endParaRPr lang="en-US" sz="1400" dirty="0"/>
          </a:p>
        </p:txBody>
      </p:sp>
      <p:sp>
        <p:nvSpPr>
          <p:cNvPr id="7" name="Text 4"/>
          <p:cNvSpPr/>
          <p:nvPr/>
        </p:nvSpPr>
        <p:spPr>
          <a:xfrm>
            <a:off x="793790" y="3232666"/>
            <a:ext cx="6438900" cy="571500"/>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4A4A4A"/>
                </a:solidFill>
                <a:latin typeface="DM Sans" pitchFamily="34" charset="0"/>
                <a:ea typeface="DM Sans" pitchFamily="34" charset="-122"/>
                <a:cs typeface="DM Sans" pitchFamily="34" charset="-120"/>
              </a:rPr>
              <a:t>Validation accuracy tracking training accuracy</a:t>
            </a:r>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 closely—indicating good generalization</a:t>
            </a:r>
            <a:endParaRPr lang="en-US" sz="1400" dirty="0"/>
          </a:p>
        </p:txBody>
      </p:sp>
      <p:sp>
        <p:nvSpPr>
          <p:cNvPr id="8" name="Text 5"/>
          <p:cNvSpPr/>
          <p:nvPr/>
        </p:nvSpPr>
        <p:spPr>
          <a:xfrm>
            <a:off x="793790" y="3866674"/>
            <a:ext cx="643890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A4A4A"/>
                </a:solidFill>
                <a:latin typeface="DM Sans" pitchFamily="34" charset="0"/>
                <a:ea typeface="DM Sans" pitchFamily="34" charset="-122"/>
                <a:cs typeface="DM Sans" pitchFamily="34" charset="-120"/>
              </a:rPr>
              <a:t>Loss values decreasing consistently without divergence</a:t>
            </a:r>
            <a:endParaRPr lang="en-US" sz="1400" dirty="0"/>
          </a:p>
        </p:txBody>
      </p:sp>
      <p:sp>
        <p:nvSpPr>
          <p:cNvPr id="9" name="Text 6"/>
          <p:cNvSpPr/>
          <p:nvPr/>
        </p:nvSpPr>
        <p:spPr>
          <a:xfrm>
            <a:off x="793790" y="4214932"/>
            <a:ext cx="6438900"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A4A4A"/>
                </a:solidFill>
                <a:latin typeface="DM Sans" pitchFamily="34" charset="0"/>
                <a:ea typeface="DM Sans" pitchFamily="34" charset="-122"/>
                <a:cs typeface="DM Sans" pitchFamily="34" charset="-120"/>
              </a:rPr>
              <a:t>No significant gap between training and validation performance</a:t>
            </a:r>
            <a:endParaRPr lang="en-US" sz="1400" dirty="0"/>
          </a:p>
        </p:txBody>
      </p:sp>
      <p:sp>
        <p:nvSpPr>
          <p:cNvPr id="10" name="Text 7"/>
          <p:cNvSpPr/>
          <p:nvPr/>
        </p:nvSpPr>
        <p:spPr>
          <a:xfrm>
            <a:off x="7676078" y="1750338"/>
            <a:ext cx="2510433" cy="357188"/>
          </a:xfrm>
          <a:prstGeom prst="rect">
            <a:avLst/>
          </a:prstGeom>
          <a:noFill/>
          <a:ln/>
        </p:spPr>
        <p:txBody>
          <a:bodyPr wrap="none" lIns="0" tIns="0" rIns="0" bIns="0" rtlCol="0" anchor="t"/>
          <a:lstStyle/>
          <a:p>
            <a:pPr algn="ctr" indent="0" marL="0">
              <a:lnSpc>
                <a:spcPts val="2800"/>
              </a:lnSpc>
              <a:buNone/>
            </a:pPr>
            <a:r>
              <a:rPr lang="en-US" sz="2800" dirty="0">
                <a:solidFill>
                  <a:srgbClr val="4A4A4A"/>
                </a:solidFill>
                <a:latin typeface="DM Sans Semi Bold" pitchFamily="34" charset="0"/>
                <a:ea typeface="DM Sans Semi Bold" pitchFamily="34" charset="-122"/>
                <a:cs typeface="DM Sans Semi Bold" pitchFamily="34" charset="-120"/>
              </a:rPr>
              <a:t>98%+</a:t>
            </a:r>
            <a:endParaRPr lang="en-US" sz="2800" dirty="0"/>
          </a:p>
        </p:txBody>
      </p:sp>
      <p:sp>
        <p:nvSpPr>
          <p:cNvPr id="11" name="Text 8"/>
          <p:cNvSpPr/>
          <p:nvPr/>
        </p:nvSpPr>
        <p:spPr>
          <a:xfrm>
            <a:off x="7814905" y="2330768"/>
            <a:ext cx="2232779" cy="278963"/>
          </a:xfrm>
          <a:prstGeom prst="rect">
            <a:avLst/>
          </a:prstGeom>
          <a:noFill/>
          <a:ln/>
        </p:spPr>
        <p:txBody>
          <a:bodyPr wrap="none" lIns="0" tIns="0" rIns="0" bIns="0" rtlCol="0" anchor="t"/>
          <a:lstStyle/>
          <a:p>
            <a:pPr algn="ctr"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Peak Accuracy</a:t>
            </a:r>
            <a:endParaRPr lang="en-US" sz="1750" dirty="0"/>
          </a:p>
        </p:txBody>
      </p:sp>
      <p:sp>
        <p:nvSpPr>
          <p:cNvPr id="12" name="Text 9"/>
          <p:cNvSpPr/>
          <p:nvPr/>
        </p:nvSpPr>
        <p:spPr>
          <a:xfrm>
            <a:off x="7676078" y="2788325"/>
            <a:ext cx="2510433" cy="285750"/>
          </a:xfrm>
          <a:prstGeom prst="rect">
            <a:avLst/>
          </a:prstGeom>
          <a:noFill/>
          <a:ln/>
        </p:spPr>
        <p:txBody>
          <a:bodyPr wrap="none" lIns="0" tIns="0" rIns="0" bIns="0" rtlCol="0" anchor="t"/>
          <a:lstStyle/>
          <a:p>
            <a:pPr algn="ctr" indent="0" marL="0">
              <a:lnSpc>
                <a:spcPts val="2250"/>
              </a:lnSpc>
              <a:buNone/>
            </a:pPr>
            <a:r>
              <a:rPr lang="en-US" sz="1400" dirty="0">
                <a:solidFill>
                  <a:srgbClr val="4A4A4A"/>
                </a:solidFill>
                <a:latin typeface="DM Sans" pitchFamily="34" charset="0"/>
                <a:ea typeface="DM Sans" pitchFamily="34" charset="-122"/>
                <a:cs typeface="DM Sans" pitchFamily="34" charset="-120"/>
              </a:rPr>
              <a:t>Achieved on validation set</a:t>
            </a:r>
            <a:endParaRPr lang="en-US" sz="1400" dirty="0"/>
          </a:p>
        </p:txBody>
      </p:sp>
      <p:sp>
        <p:nvSpPr>
          <p:cNvPr id="13" name="Text 10"/>
          <p:cNvSpPr/>
          <p:nvPr/>
        </p:nvSpPr>
        <p:spPr>
          <a:xfrm>
            <a:off x="7676078" y="3520559"/>
            <a:ext cx="2510433" cy="357188"/>
          </a:xfrm>
          <a:prstGeom prst="rect">
            <a:avLst/>
          </a:prstGeom>
          <a:noFill/>
          <a:ln/>
        </p:spPr>
        <p:txBody>
          <a:bodyPr wrap="none" lIns="0" tIns="0" rIns="0" bIns="0" rtlCol="0" anchor="t"/>
          <a:lstStyle/>
          <a:p>
            <a:pPr algn="ctr" indent="0" marL="0">
              <a:lnSpc>
                <a:spcPts val="2800"/>
              </a:lnSpc>
              <a:buNone/>
            </a:pPr>
            <a:r>
              <a:rPr lang="en-US" sz="2800" dirty="0">
                <a:solidFill>
                  <a:srgbClr val="4A4A4A"/>
                </a:solidFill>
                <a:latin typeface="DM Sans Semi Bold" pitchFamily="34" charset="0"/>
                <a:ea typeface="DM Sans Semi Bold" pitchFamily="34" charset="-122"/>
                <a:cs typeface="DM Sans Semi Bold" pitchFamily="34" charset="-120"/>
              </a:rPr>
              <a:t>10</a:t>
            </a:r>
            <a:endParaRPr lang="en-US" sz="2800" dirty="0"/>
          </a:p>
        </p:txBody>
      </p:sp>
      <p:sp>
        <p:nvSpPr>
          <p:cNvPr id="14" name="Text 11"/>
          <p:cNvSpPr/>
          <p:nvPr/>
        </p:nvSpPr>
        <p:spPr>
          <a:xfrm>
            <a:off x="7814905" y="4100989"/>
            <a:ext cx="2232779" cy="278963"/>
          </a:xfrm>
          <a:prstGeom prst="rect">
            <a:avLst/>
          </a:prstGeom>
          <a:noFill/>
          <a:ln/>
        </p:spPr>
        <p:txBody>
          <a:bodyPr wrap="none" lIns="0" tIns="0" rIns="0" bIns="0" rtlCol="0" anchor="t"/>
          <a:lstStyle/>
          <a:p>
            <a:pPr algn="ctr"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Epochs</a:t>
            </a:r>
            <a:endParaRPr lang="en-US" sz="1750" dirty="0"/>
          </a:p>
        </p:txBody>
      </p:sp>
      <p:sp>
        <p:nvSpPr>
          <p:cNvPr id="15" name="Text 12"/>
          <p:cNvSpPr/>
          <p:nvPr/>
        </p:nvSpPr>
        <p:spPr>
          <a:xfrm>
            <a:off x="7676078" y="4558546"/>
            <a:ext cx="2510433" cy="285750"/>
          </a:xfrm>
          <a:prstGeom prst="rect">
            <a:avLst/>
          </a:prstGeom>
          <a:noFill/>
          <a:ln/>
        </p:spPr>
        <p:txBody>
          <a:bodyPr wrap="none" lIns="0" tIns="0" rIns="0" bIns="0" rtlCol="0" anchor="t"/>
          <a:lstStyle/>
          <a:p>
            <a:pPr algn="ctr" indent="0" marL="0">
              <a:lnSpc>
                <a:spcPts val="2250"/>
              </a:lnSpc>
              <a:buNone/>
            </a:pPr>
            <a:r>
              <a:rPr lang="en-US" sz="1400" dirty="0">
                <a:solidFill>
                  <a:srgbClr val="4A4A4A"/>
                </a:solidFill>
                <a:latin typeface="DM Sans" pitchFamily="34" charset="0"/>
                <a:ea typeface="DM Sans" pitchFamily="34" charset="-122"/>
                <a:cs typeface="DM Sans" pitchFamily="34" charset="-120"/>
              </a:rPr>
              <a:t>Training iterations</a:t>
            </a:r>
            <a:endParaRPr lang="en-US" sz="1400" dirty="0"/>
          </a:p>
        </p:txBody>
      </p:sp>
      <p:sp>
        <p:nvSpPr>
          <p:cNvPr id="16" name="Text 13"/>
          <p:cNvSpPr/>
          <p:nvPr/>
        </p:nvSpPr>
        <p:spPr>
          <a:xfrm>
            <a:off x="7676078" y="5290780"/>
            <a:ext cx="2510433" cy="357188"/>
          </a:xfrm>
          <a:prstGeom prst="rect">
            <a:avLst/>
          </a:prstGeom>
          <a:noFill/>
          <a:ln/>
        </p:spPr>
        <p:txBody>
          <a:bodyPr wrap="none" lIns="0" tIns="0" rIns="0" bIns="0" rtlCol="0" anchor="t"/>
          <a:lstStyle/>
          <a:p>
            <a:pPr algn="ctr" indent="0" marL="0">
              <a:lnSpc>
                <a:spcPts val="2800"/>
              </a:lnSpc>
              <a:buNone/>
            </a:pPr>
            <a:r>
              <a:rPr lang="en-US" sz="2800" dirty="0">
                <a:solidFill>
                  <a:srgbClr val="4A4A4A"/>
                </a:solidFill>
                <a:latin typeface="DM Sans Semi Bold" pitchFamily="34" charset="0"/>
                <a:ea typeface="DM Sans Semi Bold" pitchFamily="34" charset="-122"/>
                <a:cs typeface="DM Sans Semi Bold" pitchFamily="34" charset="-120"/>
              </a:rPr>
              <a:t>&lt;5%</a:t>
            </a:r>
            <a:endParaRPr lang="en-US" sz="2800" dirty="0"/>
          </a:p>
        </p:txBody>
      </p:sp>
      <p:sp>
        <p:nvSpPr>
          <p:cNvPr id="17" name="Text 14"/>
          <p:cNvSpPr/>
          <p:nvPr/>
        </p:nvSpPr>
        <p:spPr>
          <a:xfrm>
            <a:off x="7814905" y="5871210"/>
            <a:ext cx="2232779" cy="278963"/>
          </a:xfrm>
          <a:prstGeom prst="rect">
            <a:avLst/>
          </a:prstGeom>
          <a:noFill/>
          <a:ln/>
        </p:spPr>
        <p:txBody>
          <a:bodyPr wrap="none" lIns="0" tIns="0" rIns="0" bIns="0" rtlCol="0" anchor="t"/>
          <a:lstStyle/>
          <a:p>
            <a:pPr algn="ctr" indent="0" marL="0">
              <a:lnSpc>
                <a:spcPts val="2150"/>
              </a:lnSpc>
              <a:buNone/>
            </a:pPr>
            <a:r>
              <a:rPr lang="en-US" sz="1750" dirty="0">
                <a:solidFill>
                  <a:srgbClr val="4A4A4A"/>
                </a:solidFill>
                <a:latin typeface="DM Sans Semi Bold" pitchFamily="34" charset="0"/>
                <a:ea typeface="DM Sans Semi Bold" pitchFamily="34" charset="-122"/>
                <a:cs typeface="DM Sans Semi Bold" pitchFamily="34" charset="-120"/>
              </a:rPr>
              <a:t>Overfitting</a:t>
            </a:r>
            <a:endParaRPr lang="en-US" sz="1750" dirty="0"/>
          </a:p>
        </p:txBody>
      </p:sp>
      <p:sp>
        <p:nvSpPr>
          <p:cNvPr id="18" name="Text 15"/>
          <p:cNvSpPr/>
          <p:nvPr/>
        </p:nvSpPr>
        <p:spPr>
          <a:xfrm>
            <a:off x="7676078" y="6328767"/>
            <a:ext cx="2510433" cy="285750"/>
          </a:xfrm>
          <a:prstGeom prst="rect">
            <a:avLst/>
          </a:prstGeom>
          <a:noFill/>
          <a:ln/>
        </p:spPr>
        <p:txBody>
          <a:bodyPr wrap="none" lIns="0" tIns="0" rIns="0" bIns="0" rtlCol="0" anchor="t"/>
          <a:lstStyle/>
          <a:p>
            <a:pPr algn="ctr" indent="0" marL="0">
              <a:lnSpc>
                <a:spcPts val="2250"/>
              </a:lnSpc>
              <a:buNone/>
            </a:pPr>
            <a:r>
              <a:rPr lang="en-US" sz="1400" dirty="0">
                <a:solidFill>
                  <a:srgbClr val="4A4A4A"/>
                </a:solidFill>
                <a:latin typeface="DM Sans" pitchFamily="34" charset="0"/>
                <a:ea typeface="DM Sans" pitchFamily="34" charset="-122"/>
                <a:cs typeface="DM Sans" pitchFamily="34" charset="-120"/>
              </a:rPr>
              <a:t>Minimal train-val gap</a:t>
            </a:r>
            <a:endParaRPr lang="en-US" sz="1400" dirty="0"/>
          </a:p>
        </p:txBody>
      </p:sp>
      <p:sp>
        <p:nvSpPr>
          <p:cNvPr id="19" name="Text 16"/>
          <p:cNvSpPr/>
          <p:nvPr/>
        </p:nvSpPr>
        <p:spPr>
          <a:xfrm>
            <a:off x="793790" y="7016234"/>
            <a:ext cx="9385221" cy="579120"/>
          </a:xfrm>
          <a:prstGeom prst="rect">
            <a:avLst/>
          </a:prstGeom>
          <a:noFill/>
          <a:ln/>
        </p:spPr>
        <p:txBody>
          <a:bodyPr wrap="square" lIns="0" tIns="0" rIns="0" bIns="0" rtlCol="0" anchor="t"/>
          <a:lstStyle/>
          <a:p>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The best-performing model is automatically saved as </a:t>
            </a:r>
            <a:pPr algn="l" indent="0" marL="0">
              <a:lnSpc>
                <a:spcPts val="2250"/>
              </a:lnSpc>
              <a:buNone/>
            </a:pPr>
            <a:r>
              <a:rPr lang="en-US" sz="1400" dirty="0">
                <a:solidFill>
                  <a:srgbClr val="4A4A4A"/>
                </a:solidFill>
                <a:highlight>
                  <a:srgbClr val="F2F2F2"/>
                </a:highlight>
                <a:latin typeface="Consolas" pitchFamily="34" charset="0"/>
                <a:ea typeface="Consolas" pitchFamily="34" charset="-122"/>
                <a:cs typeface="Consolas" pitchFamily="34" charset="-120"/>
              </a:rPr>
              <a:t>best_model.h5</a:t>
            </a:r>
            <a:pPr algn="l" indent="0" marL="0">
              <a:lnSpc>
                <a:spcPts val="2250"/>
              </a:lnSpc>
              <a:buNone/>
            </a:pPr>
            <a:r>
              <a:rPr lang="en-US" sz="1400" dirty="0">
                <a:solidFill>
                  <a:srgbClr val="4A4A4A"/>
                </a:solidFill>
                <a:latin typeface="DM Sans" pitchFamily="34" charset="0"/>
                <a:ea typeface="DM Sans" pitchFamily="34" charset="-122"/>
                <a:cs typeface="DM Sans" pitchFamily="34" charset="-120"/>
              </a:rPr>
              <a:t>, ready for deployment. This checkpoint represents the optimal balance between learning the training data and generalizing to unseen examples.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10935"/>
            <a:ext cx="3721298" cy="465177"/>
          </a:xfrm>
          <a:prstGeom prst="rect">
            <a:avLst/>
          </a:prstGeom>
          <a:noFill/>
          <a:ln/>
        </p:spPr>
        <p:txBody>
          <a:bodyPr wrap="none" lIns="0" tIns="0" rIns="0" bIns="0" rtlCol="0" anchor="t"/>
          <a:lstStyle/>
          <a:p>
            <a:pPr algn="l" indent="0" marL="0">
              <a:lnSpc>
                <a:spcPts val="3650"/>
              </a:lnSpc>
              <a:buNone/>
            </a:pPr>
            <a:r>
              <a:rPr lang="en-US" sz="2900" dirty="0">
                <a:solidFill>
                  <a:srgbClr val="9C5461"/>
                </a:solidFill>
                <a:latin typeface="DM Sans Semi Bold" pitchFamily="34" charset="0"/>
                <a:ea typeface="DM Sans Semi Bold" pitchFamily="34" charset="-122"/>
                <a:cs typeface="DM Sans Semi Bold" pitchFamily="34" charset="-120"/>
              </a:rPr>
              <a:t>Prediction Pipeline</a:t>
            </a:r>
            <a:endParaRPr lang="en-US" sz="2900" dirty="0"/>
          </a:p>
        </p:txBody>
      </p:sp>
      <p:sp>
        <p:nvSpPr>
          <p:cNvPr id="3" name="Shape 1"/>
          <p:cNvSpPr/>
          <p:nvPr/>
        </p:nvSpPr>
        <p:spPr>
          <a:xfrm>
            <a:off x="793790" y="2729032"/>
            <a:ext cx="13042821" cy="15240"/>
          </a:xfrm>
          <a:prstGeom prst="roundRect">
            <a:avLst>
              <a:gd name="adj" fmla="val 879072"/>
            </a:avLst>
          </a:prstGeom>
          <a:solidFill>
            <a:srgbClr val="E5B2B7"/>
          </a:solidFill>
          <a:ln/>
        </p:spPr>
      </p:sp>
      <p:sp>
        <p:nvSpPr>
          <p:cNvPr id="4" name="Shape 2"/>
          <p:cNvSpPr/>
          <p:nvPr/>
        </p:nvSpPr>
        <p:spPr>
          <a:xfrm>
            <a:off x="3338751" y="2282607"/>
            <a:ext cx="15240" cy="446484"/>
          </a:xfrm>
          <a:prstGeom prst="roundRect">
            <a:avLst>
              <a:gd name="adj" fmla="val 879072"/>
            </a:avLst>
          </a:prstGeom>
          <a:solidFill>
            <a:srgbClr val="E5B2B7"/>
          </a:solidFill>
          <a:ln/>
        </p:spPr>
      </p:sp>
      <p:sp>
        <p:nvSpPr>
          <p:cNvPr id="5" name="Shape 3"/>
          <p:cNvSpPr/>
          <p:nvPr/>
        </p:nvSpPr>
        <p:spPr>
          <a:xfrm>
            <a:off x="3178969" y="2561570"/>
            <a:ext cx="334923" cy="334923"/>
          </a:xfrm>
          <a:prstGeom prst="roundRect">
            <a:avLst>
              <a:gd name="adj" fmla="val 40000"/>
            </a:avLst>
          </a:prstGeom>
          <a:solidFill>
            <a:srgbClr val="FFCCD1"/>
          </a:solidFill>
          <a:ln w="7620">
            <a:solidFill>
              <a:srgbClr val="E5B2B7"/>
            </a:solidFill>
            <a:prstDash val="solid"/>
          </a:ln>
          <a:effectLst>
            <a:outerShdw sx="100000" sy="100000" kx="0" ky="0" algn="bl" rotWithShape="0" blurRad="0" dist="12700" dir="2700000">
              <a:srgbClr val="e5b2b7">
                <a:alpha val="100000"/>
              </a:srgbClr>
            </a:outerShdw>
          </a:effectLst>
        </p:spPr>
      </p:sp>
      <p:sp>
        <p:nvSpPr>
          <p:cNvPr id="6" name="Text 4"/>
          <p:cNvSpPr/>
          <p:nvPr/>
        </p:nvSpPr>
        <p:spPr>
          <a:xfrm>
            <a:off x="3234750" y="2589431"/>
            <a:ext cx="223242" cy="279083"/>
          </a:xfrm>
          <a:prstGeom prst="rect">
            <a:avLst/>
          </a:prstGeom>
          <a:noFill/>
          <a:ln/>
        </p:spPr>
        <p:txBody>
          <a:bodyPr wrap="none" lIns="0" tIns="0" rIns="0" bIns="0" rtlCol="0" anchor="t"/>
          <a:lstStyle/>
          <a:p>
            <a:pPr algn="ctr" indent="0" marL="0">
              <a:lnSpc>
                <a:spcPts val="1750"/>
              </a:lnSpc>
              <a:buNone/>
            </a:pPr>
            <a:r>
              <a:rPr lang="en-US" sz="1750" dirty="0">
                <a:solidFill>
                  <a:srgbClr val="4A4A4A"/>
                </a:solidFill>
                <a:latin typeface="DM Sans Semi Bold" pitchFamily="34" charset="0"/>
                <a:ea typeface="DM Sans Semi Bold" pitchFamily="34" charset="-122"/>
                <a:cs typeface="DM Sans Semi Bold" pitchFamily="34" charset="-120"/>
              </a:rPr>
              <a:t>1</a:t>
            </a:r>
            <a:endParaRPr lang="en-US" sz="1750" dirty="0"/>
          </a:p>
        </p:txBody>
      </p:sp>
      <p:sp>
        <p:nvSpPr>
          <p:cNvPr id="7" name="Text 5"/>
          <p:cNvSpPr/>
          <p:nvPr/>
        </p:nvSpPr>
        <p:spPr>
          <a:xfrm>
            <a:off x="2410301" y="1573768"/>
            <a:ext cx="1872496" cy="232529"/>
          </a:xfrm>
          <a:prstGeom prst="rect">
            <a:avLst/>
          </a:prstGeom>
          <a:noFill/>
          <a:ln/>
        </p:spPr>
        <p:txBody>
          <a:bodyPr wrap="none" lIns="0" tIns="0" rIns="0" bIns="0" rtlCol="0" anchor="t"/>
          <a:lstStyle/>
          <a:p>
            <a:pPr algn="ctr" indent="0" marL="0">
              <a:lnSpc>
                <a:spcPts val="1800"/>
              </a:lnSpc>
              <a:buNone/>
            </a:pPr>
            <a:r>
              <a:rPr lang="en-US" sz="1450" dirty="0">
                <a:solidFill>
                  <a:srgbClr val="4A4A4A"/>
                </a:solidFill>
                <a:latin typeface="DM Sans Semi Bold" pitchFamily="34" charset="0"/>
                <a:ea typeface="DM Sans Semi Bold" pitchFamily="34" charset="-122"/>
                <a:cs typeface="DM Sans Semi Bold" pitchFamily="34" charset="-120"/>
              </a:rPr>
              <a:t>Image Preprocessing</a:t>
            </a:r>
            <a:endParaRPr lang="en-US" sz="1450" dirty="0"/>
          </a:p>
        </p:txBody>
      </p:sp>
      <p:sp>
        <p:nvSpPr>
          <p:cNvPr id="8" name="Text 6"/>
          <p:cNvSpPr/>
          <p:nvPr/>
        </p:nvSpPr>
        <p:spPr>
          <a:xfrm>
            <a:off x="942618" y="1895594"/>
            <a:ext cx="4807863" cy="238125"/>
          </a:xfrm>
          <a:prstGeom prst="rect">
            <a:avLst/>
          </a:prstGeom>
          <a:noFill/>
          <a:ln/>
        </p:spPr>
        <p:txBody>
          <a:bodyPr wrap="none" lIns="0" tIns="0" rIns="0" bIns="0" rtlCol="0" anchor="t"/>
          <a:lstStyle/>
          <a:p>
            <a:pPr algn="ctr" indent="0" marL="0">
              <a:lnSpc>
                <a:spcPts val="1850"/>
              </a:lnSpc>
              <a:buNone/>
            </a:pPr>
            <a:r>
              <a:rPr lang="en-US" sz="1150" dirty="0">
                <a:solidFill>
                  <a:srgbClr val="4A4A4A"/>
                </a:solidFill>
                <a:latin typeface="DM Sans" pitchFamily="34" charset="0"/>
                <a:ea typeface="DM Sans" pitchFamily="34" charset="-122"/>
                <a:cs typeface="DM Sans" pitchFamily="34" charset="-120"/>
              </a:rPr>
              <a:t>Resize to 300×300 pixels and normalize pixel values to 0–1 range</a:t>
            </a:r>
            <a:endParaRPr lang="en-US" sz="1150" dirty="0"/>
          </a:p>
        </p:txBody>
      </p:sp>
      <p:sp>
        <p:nvSpPr>
          <p:cNvPr id="9" name="Shape 7"/>
          <p:cNvSpPr/>
          <p:nvPr/>
        </p:nvSpPr>
        <p:spPr>
          <a:xfrm>
            <a:off x="5984438" y="2728972"/>
            <a:ext cx="15240" cy="446484"/>
          </a:xfrm>
          <a:prstGeom prst="roundRect">
            <a:avLst>
              <a:gd name="adj" fmla="val 879072"/>
            </a:avLst>
          </a:prstGeom>
          <a:solidFill>
            <a:srgbClr val="E5B2B7"/>
          </a:solidFill>
          <a:ln/>
        </p:spPr>
      </p:sp>
      <p:sp>
        <p:nvSpPr>
          <p:cNvPr id="10" name="Shape 8"/>
          <p:cNvSpPr/>
          <p:nvPr/>
        </p:nvSpPr>
        <p:spPr>
          <a:xfrm>
            <a:off x="5824657" y="2561570"/>
            <a:ext cx="334923" cy="334923"/>
          </a:xfrm>
          <a:prstGeom prst="roundRect">
            <a:avLst>
              <a:gd name="adj" fmla="val 40000"/>
            </a:avLst>
          </a:prstGeom>
          <a:solidFill>
            <a:srgbClr val="FFCCD1"/>
          </a:solidFill>
          <a:ln w="7620">
            <a:solidFill>
              <a:srgbClr val="E5B2B7"/>
            </a:solidFill>
            <a:prstDash val="solid"/>
          </a:ln>
          <a:effectLst>
            <a:outerShdw sx="100000" sy="100000" kx="0" ky="0" algn="bl" rotWithShape="0" blurRad="0" dist="12700" dir="2700000">
              <a:srgbClr val="e5b2b7">
                <a:alpha val="100000"/>
              </a:srgbClr>
            </a:outerShdw>
          </a:effectLst>
        </p:spPr>
      </p:sp>
      <p:sp>
        <p:nvSpPr>
          <p:cNvPr id="11" name="Text 9"/>
          <p:cNvSpPr/>
          <p:nvPr/>
        </p:nvSpPr>
        <p:spPr>
          <a:xfrm>
            <a:off x="5880437" y="2589431"/>
            <a:ext cx="223242" cy="279083"/>
          </a:xfrm>
          <a:prstGeom prst="rect">
            <a:avLst/>
          </a:prstGeom>
          <a:noFill/>
          <a:ln/>
        </p:spPr>
        <p:txBody>
          <a:bodyPr wrap="none" lIns="0" tIns="0" rIns="0" bIns="0" rtlCol="0" anchor="t"/>
          <a:lstStyle/>
          <a:p>
            <a:pPr algn="ctr" indent="0" marL="0">
              <a:lnSpc>
                <a:spcPts val="1750"/>
              </a:lnSpc>
              <a:buNone/>
            </a:pPr>
            <a:r>
              <a:rPr lang="en-US" sz="1750" dirty="0">
                <a:solidFill>
                  <a:srgbClr val="4A4A4A"/>
                </a:solidFill>
                <a:latin typeface="DM Sans Semi Bold" pitchFamily="34" charset="0"/>
                <a:ea typeface="DM Sans Semi Bold" pitchFamily="34" charset="-122"/>
                <a:cs typeface="DM Sans Semi Bold" pitchFamily="34" charset="-120"/>
              </a:rPr>
              <a:t>2</a:t>
            </a:r>
            <a:endParaRPr lang="en-US" sz="1750" dirty="0"/>
          </a:p>
        </p:txBody>
      </p:sp>
      <p:sp>
        <p:nvSpPr>
          <p:cNvPr id="12" name="Text 10"/>
          <p:cNvSpPr/>
          <p:nvPr/>
        </p:nvSpPr>
        <p:spPr>
          <a:xfrm>
            <a:off x="5061942" y="3324344"/>
            <a:ext cx="1860590" cy="232529"/>
          </a:xfrm>
          <a:prstGeom prst="rect">
            <a:avLst/>
          </a:prstGeom>
          <a:noFill/>
          <a:ln/>
        </p:spPr>
        <p:txBody>
          <a:bodyPr wrap="none" lIns="0" tIns="0" rIns="0" bIns="0" rtlCol="0" anchor="t"/>
          <a:lstStyle/>
          <a:p>
            <a:pPr algn="ctr" indent="0" marL="0">
              <a:lnSpc>
                <a:spcPts val="1800"/>
              </a:lnSpc>
              <a:buNone/>
            </a:pPr>
            <a:r>
              <a:rPr lang="en-US" sz="1450" dirty="0">
                <a:solidFill>
                  <a:srgbClr val="4A4A4A"/>
                </a:solidFill>
                <a:latin typeface="DM Sans Semi Bold" pitchFamily="34" charset="0"/>
                <a:ea typeface="DM Sans Semi Bold" pitchFamily="34" charset="-122"/>
                <a:cs typeface="DM Sans Semi Bold" pitchFamily="34" charset="-120"/>
              </a:rPr>
              <a:t>Forward Pass</a:t>
            </a:r>
            <a:endParaRPr lang="en-US" sz="1450" dirty="0"/>
          </a:p>
        </p:txBody>
      </p:sp>
      <p:sp>
        <p:nvSpPr>
          <p:cNvPr id="13" name="Text 11"/>
          <p:cNvSpPr/>
          <p:nvPr/>
        </p:nvSpPr>
        <p:spPr>
          <a:xfrm>
            <a:off x="3588306" y="3646170"/>
            <a:ext cx="4807863" cy="238125"/>
          </a:xfrm>
          <a:prstGeom prst="rect">
            <a:avLst/>
          </a:prstGeom>
          <a:noFill/>
          <a:ln/>
        </p:spPr>
        <p:txBody>
          <a:bodyPr wrap="none" lIns="0" tIns="0" rIns="0" bIns="0" rtlCol="0" anchor="t"/>
          <a:lstStyle/>
          <a:p>
            <a:pPr algn="ctr" indent="0" marL="0">
              <a:lnSpc>
                <a:spcPts val="1850"/>
              </a:lnSpc>
              <a:buNone/>
            </a:pPr>
            <a:r>
              <a:rPr lang="en-US" sz="1150" dirty="0">
                <a:solidFill>
                  <a:srgbClr val="4A4A4A"/>
                </a:solidFill>
                <a:latin typeface="DM Sans" pitchFamily="34" charset="0"/>
                <a:ea typeface="DM Sans" pitchFamily="34" charset="-122"/>
                <a:cs typeface="DM Sans" pitchFamily="34" charset="-120"/>
              </a:rPr>
              <a:t>Feed preprocessed image through trained InceptionV3 model</a:t>
            </a:r>
            <a:endParaRPr lang="en-US" sz="1150" dirty="0"/>
          </a:p>
        </p:txBody>
      </p:sp>
      <p:sp>
        <p:nvSpPr>
          <p:cNvPr id="14" name="Shape 12"/>
          <p:cNvSpPr/>
          <p:nvPr/>
        </p:nvSpPr>
        <p:spPr>
          <a:xfrm>
            <a:off x="8630245" y="2282607"/>
            <a:ext cx="15240" cy="446484"/>
          </a:xfrm>
          <a:prstGeom prst="roundRect">
            <a:avLst>
              <a:gd name="adj" fmla="val 879072"/>
            </a:avLst>
          </a:prstGeom>
          <a:solidFill>
            <a:srgbClr val="E5B2B7"/>
          </a:solidFill>
          <a:ln/>
        </p:spPr>
      </p:sp>
      <p:sp>
        <p:nvSpPr>
          <p:cNvPr id="15" name="Shape 13"/>
          <p:cNvSpPr/>
          <p:nvPr/>
        </p:nvSpPr>
        <p:spPr>
          <a:xfrm>
            <a:off x="8470463" y="2561570"/>
            <a:ext cx="334923" cy="334923"/>
          </a:xfrm>
          <a:prstGeom prst="roundRect">
            <a:avLst>
              <a:gd name="adj" fmla="val 40000"/>
            </a:avLst>
          </a:prstGeom>
          <a:solidFill>
            <a:srgbClr val="FFCCD1"/>
          </a:solidFill>
          <a:ln w="7620">
            <a:solidFill>
              <a:srgbClr val="E5B2B7"/>
            </a:solidFill>
            <a:prstDash val="solid"/>
          </a:ln>
          <a:effectLst>
            <a:outerShdw sx="100000" sy="100000" kx="0" ky="0" algn="bl" rotWithShape="0" blurRad="0" dist="12700" dir="2700000">
              <a:srgbClr val="e5b2b7">
                <a:alpha val="100000"/>
              </a:srgbClr>
            </a:outerShdw>
          </a:effectLst>
        </p:spPr>
      </p:sp>
      <p:sp>
        <p:nvSpPr>
          <p:cNvPr id="16" name="Text 14"/>
          <p:cNvSpPr/>
          <p:nvPr/>
        </p:nvSpPr>
        <p:spPr>
          <a:xfrm>
            <a:off x="8526244" y="2589431"/>
            <a:ext cx="223242" cy="279083"/>
          </a:xfrm>
          <a:prstGeom prst="rect">
            <a:avLst/>
          </a:prstGeom>
          <a:noFill/>
          <a:ln/>
        </p:spPr>
        <p:txBody>
          <a:bodyPr wrap="none" lIns="0" tIns="0" rIns="0" bIns="0" rtlCol="0" anchor="t"/>
          <a:lstStyle/>
          <a:p>
            <a:pPr algn="ctr" indent="0" marL="0">
              <a:lnSpc>
                <a:spcPts val="1750"/>
              </a:lnSpc>
              <a:buNone/>
            </a:pPr>
            <a:r>
              <a:rPr lang="en-US" sz="1750" dirty="0">
                <a:solidFill>
                  <a:srgbClr val="4A4A4A"/>
                </a:solidFill>
                <a:latin typeface="DM Sans Semi Bold" pitchFamily="34" charset="0"/>
                <a:ea typeface="DM Sans Semi Bold" pitchFamily="34" charset="-122"/>
                <a:cs typeface="DM Sans Semi Bold" pitchFamily="34" charset="-120"/>
              </a:rPr>
              <a:t>3</a:t>
            </a:r>
            <a:endParaRPr lang="en-US" sz="1750" dirty="0"/>
          </a:p>
        </p:txBody>
      </p:sp>
      <p:sp>
        <p:nvSpPr>
          <p:cNvPr id="17" name="Text 15"/>
          <p:cNvSpPr/>
          <p:nvPr/>
        </p:nvSpPr>
        <p:spPr>
          <a:xfrm>
            <a:off x="7707749" y="1573768"/>
            <a:ext cx="1860590" cy="232529"/>
          </a:xfrm>
          <a:prstGeom prst="rect">
            <a:avLst/>
          </a:prstGeom>
          <a:noFill/>
          <a:ln/>
        </p:spPr>
        <p:txBody>
          <a:bodyPr wrap="none" lIns="0" tIns="0" rIns="0" bIns="0" rtlCol="0" anchor="t"/>
          <a:lstStyle/>
          <a:p>
            <a:pPr algn="ctr" indent="0" marL="0">
              <a:lnSpc>
                <a:spcPts val="1800"/>
              </a:lnSpc>
              <a:buNone/>
            </a:pPr>
            <a:r>
              <a:rPr lang="en-US" sz="1450" dirty="0">
                <a:solidFill>
                  <a:srgbClr val="4A4A4A"/>
                </a:solidFill>
                <a:latin typeface="DM Sans Semi Bold" pitchFamily="34" charset="0"/>
                <a:ea typeface="DM Sans Semi Bold" pitchFamily="34" charset="-122"/>
                <a:cs typeface="DM Sans Semi Bold" pitchFamily="34" charset="-120"/>
              </a:rPr>
              <a:t>Probability Output</a:t>
            </a:r>
            <a:endParaRPr lang="en-US" sz="1450" dirty="0"/>
          </a:p>
        </p:txBody>
      </p:sp>
      <p:sp>
        <p:nvSpPr>
          <p:cNvPr id="18" name="Text 16"/>
          <p:cNvSpPr/>
          <p:nvPr/>
        </p:nvSpPr>
        <p:spPr>
          <a:xfrm>
            <a:off x="6234113" y="1895594"/>
            <a:ext cx="4807863" cy="238125"/>
          </a:xfrm>
          <a:prstGeom prst="rect">
            <a:avLst/>
          </a:prstGeom>
          <a:noFill/>
          <a:ln/>
        </p:spPr>
        <p:txBody>
          <a:bodyPr wrap="none" lIns="0" tIns="0" rIns="0" bIns="0" rtlCol="0" anchor="t"/>
          <a:lstStyle/>
          <a:p>
            <a:pPr algn="ctr" indent="0" marL="0">
              <a:lnSpc>
                <a:spcPts val="1850"/>
              </a:lnSpc>
              <a:buNone/>
            </a:pPr>
            <a:r>
              <a:rPr lang="en-US" sz="1150" dirty="0">
                <a:solidFill>
                  <a:srgbClr val="4A4A4A"/>
                </a:solidFill>
                <a:latin typeface="DM Sans" pitchFamily="34" charset="0"/>
                <a:ea typeface="DM Sans" pitchFamily="34" charset="-122"/>
                <a:cs typeface="DM Sans" pitchFamily="34" charset="-120"/>
              </a:rPr>
              <a:t>Softmax layer produces confidence scores for each flower class</a:t>
            </a:r>
            <a:endParaRPr lang="en-US" sz="1150" dirty="0"/>
          </a:p>
        </p:txBody>
      </p:sp>
      <p:sp>
        <p:nvSpPr>
          <p:cNvPr id="19" name="Shape 17"/>
          <p:cNvSpPr/>
          <p:nvPr/>
        </p:nvSpPr>
        <p:spPr>
          <a:xfrm>
            <a:off x="11275933" y="2728972"/>
            <a:ext cx="15240" cy="446484"/>
          </a:xfrm>
          <a:prstGeom prst="roundRect">
            <a:avLst>
              <a:gd name="adj" fmla="val 879072"/>
            </a:avLst>
          </a:prstGeom>
          <a:solidFill>
            <a:srgbClr val="E5B2B7"/>
          </a:solidFill>
          <a:ln/>
        </p:spPr>
      </p:sp>
      <p:sp>
        <p:nvSpPr>
          <p:cNvPr id="20" name="Shape 18"/>
          <p:cNvSpPr/>
          <p:nvPr/>
        </p:nvSpPr>
        <p:spPr>
          <a:xfrm>
            <a:off x="11116151" y="2561570"/>
            <a:ext cx="334923" cy="334923"/>
          </a:xfrm>
          <a:prstGeom prst="roundRect">
            <a:avLst>
              <a:gd name="adj" fmla="val 40000"/>
            </a:avLst>
          </a:prstGeom>
          <a:solidFill>
            <a:srgbClr val="FFCCD1"/>
          </a:solidFill>
          <a:ln w="7620">
            <a:solidFill>
              <a:srgbClr val="E5B2B7"/>
            </a:solidFill>
            <a:prstDash val="solid"/>
          </a:ln>
          <a:effectLst>
            <a:outerShdw sx="100000" sy="100000" kx="0" ky="0" algn="bl" rotWithShape="0" blurRad="0" dist="12700" dir="2700000">
              <a:srgbClr val="e5b2b7">
                <a:alpha val="100000"/>
              </a:srgbClr>
            </a:outerShdw>
          </a:effectLst>
        </p:spPr>
      </p:sp>
      <p:sp>
        <p:nvSpPr>
          <p:cNvPr id="21" name="Text 19"/>
          <p:cNvSpPr/>
          <p:nvPr/>
        </p:nvSpPr>
        <p:spPr>
          <a:xfrm>
            <a:off x="11171932" y="2589431"/>
            <a:ext cx="223242" cy="279083"/>
          </a:xfrm>
          <a:prstGeom prst="rect">
            <a:avLst/>
          </a:prstGeom>
          <a:noFill/>
          <a:ln/>
        </p:spPr>
        <p:txBody>
          <a:bodyPr wrap="none" lIns="0" tIns="0" rIns="0" bIns="0" rtlCol="0" anchor="t"/>
          <a:lstStyle/>
          <a:p>
            <a:pPr algn="ctr" indent="0" marL="0">
              <a:lnSpc>
                <a:spcPts val="1750"/>
              </a:lnSpc>
              <a:buNone/>
            </a:pPr>
            <a:r>
              <a:rPr lang="en-US" sz="1750" dirty="0">
                <a:solidFill>
                  <a:srgbClr val="4A4A4A"/>
                </a:solidFill>
                <a:latin typeface="DM Sans Semi Bold" pitchFamily="34" charset="0"/>
                <a:ea typeface="DM Sans Semi Bold" pitchFamily="34" charset="-122"/>
                <a:cs typeface="DM Sans Semi Bold" pitchFamily="34" charset="-120"/>
              </a:rPr>
              <a:t>4</a:t>
            </a:r>
            <a:endParaRPr lang="en-US" sz="1750" dirty="0"/>
          </a:p>
        </p:txBody>
      </p:sp>
      <p:sp>
        <p:nvSpPr>
          <p:cNvPr id="22" name="Text 20"/>
          <p:cNvSpPr/>
          <p:nvPr/>
        </p:nvSpPr>
        <p:spPr>
          <a:xfrm>
            <a:off x="10353437" y="3324344"/>
            <a:ext cx="1860590" cy="232529"/>
          </a:xfrm>
          <a:prstGeom prst="rect">
            <a:avLst/>
          </a:prstGeom>
          <a:noFill/>
          <a:ln/>
        </p:spPr>
        <p:txBody>
          <a:bodyPr wrap="none" lIns="0" tIns="0" rIns="0" bIns="0" rtlCol="0" anchor="t"/>
          <a:lstStyle/>
          <a:p>
            <a:pPr algn="ctr" indent="0" marL="0">
              <a:lnSpc>
                <a:spcPts val="1800"/>
              </a:lnSpc>
              <a:buNone/>
            </a:pPr>
            <a:r>
              <a:rPr lang="en-US" sz="1450" dirty="0">
                <a:solidFill>
                  <a:srgbClr val="4A4A4A"/>
                </a:solidFill>
                <a:latin typeface="DM Sans Semi Bold" pitchFamily="34" charset="0"/>
                <a:ea typeface="DM Sans Semi Bold" pitchFamily="34" charset="-122"/>
                <a:cs typeface="DM Sans Semi Bold" pitchFamily="34" charset="-120"/>
              </a:rPr>
              <a:t>Class Selection</a:t>
            </a:r>
            <a:endParaRPr lang="en-US" sz="1450" dirty="0"/>
          </a:p>
        </p:txBody>
      </p:sp>
      <p:sp>
        <p:nvSpPr>
          <p:cNvPr id="23" name="Text 21"/>
          <p:cNvSpPr/>
          <p:nvPr/>
        </p:nvSpPr>
        <p:spPr>
          <a:xfrm>
            <a:off x="8879800" y="3646170"/>
            <a:ext cx="4807863" cy="238125"/>
          </a:xfrm>
          <a:prstGeom prst="rect">
            <a:avLst/>
          </a:prstGeom>
          <a:noFill/>
          <a:ln/>
        </p:spPr>
        <p:txBody>
          <a:bodyPr wrap="none" lIns="0" tIns="0" rIns="0" bIns="0" rtlCol="0" anchor="t"/>
          <a:lstStyle/>
          <a:p>
            <a:pPr algn="ctr" indent="0" marL="0">
              <a:lnSpc>
                <a:spcPts val="1850"/>
              </a:lnSpc>
              <a:buNone/>
            </a:pPr>
            <a:r>
              <a:rPr lang="en-US" sz="1150" dirty="0">
                <a:solidFill>
                  <a:srgbClr val="4A4A4A"/>
                </a:solidFill>
                <a:latin typeface="DM Sans" pitchFamily="34" charset="0"/>
                <a:ea typeface="DM Sans" pitchFamily="34" charset="-122"/>
                <a:cs typeface="DM Sans" pitchFamily="34" charset="-120"/>
              </a:rPr>
              <a:t>Use np.argmax() to identify class with highest probability</a:t>
            </a:r>
            <a:endParaRPr lang="en-US" sz="1150" dirty="0"/>
          </a:p>
        </p:txBody>
      </p:sp>
      <p:sp>
        <p:nvSpPr>
          <p:cNvPr id="24" name="Text 22"/>
          <p:cNvSpPr/>
          <p:nvPr/>
        </p:nvSpPr>
        <p:spPr>
          <a:xfrm>
            <a:off x="793790" y="4200525"/>
            <a:ext cx="2912864" cy="278963"/>
          </a:xfrm>
          <a:prstGeom prst="rect">
            <a:avLst/>
          </a:prstGeom>
          <a:noFill/>
          <a:ln/>
        </p:spPr>
        <p:txBody>
          <a:bodyPr wrap="none" lIns="0" tIns="0" rIns="0" bIns="0" rtlCol="0" anchor="t"/>
          <a:lstStyle/>
          <a:p>
            <a:pPr algn="l" indent="0" marL="0">
              <a:lnSpc>
                <a:spcPts val="2150"/>
              </a:lnSpc>
              <a:buNone/>
            </a:pPr>
            <a:r>
              <a:rPr lang="en-US" sz="1750" dirty="0">
                <a:solidFill>
                  <a:srgbClr val="9C5461"/>
                </a:solidFill>
                <a:latin typeface="DM Sans Semi Bold" pitchFamily="34" charset="0"/>
                <a:ea typeface="DM Sans Semi Bold" pitchFamily="34" charset="-122"/>
                <a:cs typeface="DM Sans Semi Bold" pitchFamily="34" charset="-120"/>
              </a:rPr>
              <a:t>Example Prediction Output</a:t>
            </a:r>
            <a:endParaRPr lang="en-US" sz="1750" dirty="0"/>
          </a:p>
        </p:txBody>
      </p:sp>
      <p:sp>
        <p:nvSpPr>
          <p:cNvPr id="25" name="Shape 23"/>
          <p:cNvSpPr/>
          <p:nvPr/>
        </p:nvSpPr>
        <p:spPr>
          <a:xfrm>
            <a:off x="793790" y="4646890"/>
            <a:ext cx="3658553" cy="2604373"/>
          </a:xfrm>
          <a:prstGeom prst="roundRect">
            <a:avLst>
              <a:gd name="adj" fmla="val 5144"/>
            </a:avLst>
          </a:prstGeom>
          <a:solidFill>
            <a:srgbClr val="F2F2F2"/>
          </a:solidFill>
          <a:ln/>
        </p:spPr>
      </p:sp>
      <p:sp>
        <p:nvSpPr>
          <p:cNvPr id="26" name="Shape 24"/>
          <p:cNvSpPr/>
          <p:nvPr/>
        </p:nvSpPr>
        <p:spPr>
          <a:xfrm>
            <a:off x="786408" y="4646890"/>
            <a:ext cx="3673316" cy="2604373"/>
          </a:xfrm>
          <a:prstGeom prst="roundRect">
            <a:avLst>
              <a:gd name="adj" fmla="val 857"/>
            </a:avLst>
          </a:prstGeom>
          <a:solidFill>
            <a:srgbClr val="F2F2F2"/>
          </a:solidFill>
          <a:ln/>
        </p:spPr>
      </p:sp>
      <p:sp>
        <p:nvSpPr>
          <p:cNvPr id="27" name="Text 25"/>
          <p:cNvSpPr/>
          <p:nvPr/>
        </p:nvSpPr>
        <p:spPr>
          <a:xfrm>
            <a:off x="935236" y="4758452"/>
            <a:ext cx="3375660" cy="2381250"/>
          </a:xfrm>
          <a:prstGeom prst="rect">
            <a:avLst/>
          </a:prstGeom>
          <a:noFill/>
          <a:ln/>
        </p:spPr>
        <p:txBody>
          <a:bodyPr wrap="square" lIns="0" tIns="0" rIns="0" bIns="0" rtlCol="0" anchor="t"/>
          <a:lstStyle/>
          <a:p>
            <a:pPr algn="l" indent="0" marL="0">
              <a:lnSpc>
                <a:spcPts val="1850"/>
              </a:lnSpc>
              <a:buNone/>
            </a:pPr>
            <a:r>
              <a:rPr lang="en-US" sz="1150" dirty="0">
                <a:solidFill>
                  <a:srgbClr val="4A4A4A"/>
                </a:solidFill>
                <a:highlight>
                  <a:srgbClr val="F2F2F2"/>
                </a:highlight>
                <a:latin typeface="Consolas" pitchFamily="34" charset="0"/>
                <a:ea typeface="Consolas" pitchFamily="34" charset="-122"/>
                <a:cs typeface="Consolas" pitchFamily="34" charset="-120"/>
              </a:rPr>
              <a:t>Predicted: sunflowerConfidence: 98.12%Class Probabilities:- Sunflower: 0.9812- Daisy: 0.0095- Rose: 0.0051- Tulip: 0.0029- Dandelion: 0.0013</a:t>
            </a:r>
            <a:endParaRPr lang="en-US" sz="1150" dirty="0"/>
          </a:p>
        </p:txBody>
      </p:sp>
      <p:sp>
        <p:nvSpPr>
          <p:cNvPr id="28" name="Text 26"/>
          <p:cNvSpPr/>
          <p:nvPr/>
        </p:nvSpPr>
        <p:spPr>
          <a:xfrm>
            <a:off x="4823103" y="4924068"/>
            <a:ext cx="9021008" cy="892969"/>
          </a:xfrm>
          <a:prstGeom prst="rect">
            <a:avLst/>
          </a:prstGeom>
          <a:noFill/>
          <a:ln/>
        </p:spPr>
        <p:txBody>
          <a:bodyPr wrap="square" lIns="0" tIns="0" rIns="0" bIns="0" rtlCol="0" anchor="t"/>
          <a:lstStyle/>
          <a:p>
            <a:pPr algn="l" indent="0" marL="0">
              <a:lnSpc>
                <a:spcPts val="2300"/>
              </a:lnSpc>
              <a:buNone/>
            </a:pPr>
            <a:r>
              <a:rPr lang="en-US" sz="1450" dirty="0">
                <a:solidFill>
                  <a:srgbClr val="4A4A4A"/>
                </a:solidFill>
                <a:latin typeface="DM Sans" pitchFamily="34" charset="0"/>
                <a:ea typeface="DM Sans" pitchFamily="34" charset="-122"/>
                <a:cs typeface="DM Sans" pitchFamily="34" charset="-120"/>
              </a:rPr>
              <a:t>Each prediction includes visualization of the input image alongside the predicted class and confidence score. The softmax output provides a complete probability distribution, offering insight into the model's certainty and potential confusion between similar species.</a:t>
            </a:r>
            <a:endParaRPr lang="en-US" sz="1450" dirty="0"/>
          </a:p>
        </p:txBody>
      </p:sp>
      <p:sp>
        <p:nvSpPr>
          <p:cNvPr id="29" name="Text 27"/>
          <p:cNvSpPr/>
          <p:nvPr/>
        </p:nvSpPr>
        <p:spPr>
          <a:xfrm>
            <a:off x="4823103" y="5950982"/>
            <a:ext cx="9021008" cy="595313"/>
          </a:xfrm>
          <a:prstGeom prst="rect">
            <a:avLst/>
          </a:prstGeom>
          <a:noFill/>
          <a:ln/>
        </p:spPr>
        <p:txBody>
          <a:bodyPr wrap="square" lIns="0" tIns="0" rIns="0" bIns="0" rtlCol="0" anchor="t"/>
          <a:lstStyle/>
          <a:p>
            <a:pPr algn="l" indent="0" marL="0">
              <a:lnSpc>
                <a:spcPts val="2300"/>
              </a:lnSpc>
              <a:buNone/>
            </a:pPr>
            <a:r>
              <a:rPr lang="en-US" sz="1450" b="1" dirty="0">
                <a:solidFill>
                  <a:srgbClr val="4A4A4A"/>
                </a:solidFill>
                <a:latin typeface="DM Sans" pitchFamily="34" charset="0"/>
                <a:ea typeface="DM Sans" pitchFamily="34" charset="-122"/>
                <a:cs typeface="DM Sans" pitchFamily="34" charset="-120"/>
              </a:rPr>
              <a:t>High confidence scores</a:t>
            </a:r>
            <a:pPr algn="l" indent="0" marL="0">
              <a:lnSpc>
                <a:spcPts val="2300"/>
              </a:lnSpc>
              <a:buNone/>
            </a:pPr>
            <a:r>
              <a:rPr lang="en-US" sz="1450" dirty="0">
                <a:solidFill>
                  <a:srgbClr val="4A4A4A"/>
                </a:solidFill>
                <a:latin typeface="DM Sans" pitchFamily="34" charset="0"/>
                <a:ea typeface="DM Sans" pitchFamily="34" charset="-122"/>
                <a:cs typeface="DM Sans" pitchFamily="34" charset="-120"/>
              </a:rPr>
              <a:t> (&gt;95%) indicate strong feature matching, while lower scores may suggest ambiguous images requiring human review.</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2025-11-06T06:15:40Z</dcterms:created>
  <dcterms:modified xsi:type="dcterms:W3CDTF">2025-11-06T06:15:40Z</dcterms:modified>
</cp:coreProperties>
</file>